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83" r:id="rId17"/>
    <p:sldId id="271" r:id="rId18"/>
    <p:sldId id="284" r:id="rId19"/>
    <p:sldId id="272" r:id="rId20"/>
    <p:sldId id="273" r:id="rId21"/>
    <p:sldId id="274" r:id="rId22"/>
    <p:sldId id="275" r:id="rId23"/>
    <p:sldId id="276" r:id="rId24"/>
    <p:sldId id="277" r:id="rId25"/>
    <p:sldId id="278" r:id="rId26"/>
    <p:sldId id="279" r:id="rId27"/>
    <p:sldId id="280" r:id="rId28"/>
    <p:sldId id="281" r:id="rId29"/>
    <p:sldId id="282" r:id="rId30"/>
    <p:sldId id="285" r:id="rId31"/>
    <p:sldId id="286" r:id="rId32"/>
    <p:sldId id="287" r:id="rId33"/>
    <p:sldId id="288" r:id="rId34"/>
    <p:sldId id="289" r:id="rId35"/>
    <p:sldId id="290" r:id="rId36"/>
    <p:sldId id="291" r:id="rId37"/>
    <p:sldId id="292" r:id="rId38"/>
    <p:sldId id="294" r:id="rId39"/>
    <p:sldId id="293" r:id="rId40"/>
    <p:sldId id="295" r:id="rId41"/>
    <p:sldId id="296"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ECD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F57DEE0-6076-47BD-BE87-7295B626A3CB}" type="datetimeFigureOut">
              <a:rPr lang="en-US" smtClean="0"/>
              <a:pPr/>
              <a:t>6/1/2014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2F5B58-0121-4B70-9A3C-6AA82FE0648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91A98F2-80EE-484D-8D19-D3D11DCC09B1}" type="datetime1">
              <a:rPr lang="en-US" smtClean="0"/>
              <a:pPr/>
              <a:t>6/1/2014</a:t>
            </a:fld>
            <a:endParaRPr lang="en-US"/>
          </a:p>
        </p:txBody>
      </p:sp>
      <p:sp>
        <p:nvSpPr>
          <p:cNvPr id="5" name="Footer Placeholder 4"/>
          <p:cNvSpPr>
            <a:spLocks noGrp="1"/>
          </p:cNvSpPr>
          <p:nvPr>
            <p:ph type="ftr" sz="quarter" idx="11"/>
          </p:nvPr>
        </p:nvSpPr>
        <p:spPr/>
        <p:txBody>
          <a:bodyPr/>
          <a:lstStyle/>
          <a:p>
            <a:r>
              <a:rPr lang="en-US" smtClean="0"/>
              <a:t>Muhammad Idrees  Lecturer University of Lahore</a:t>
            </a:r>
            <a:endParaRPr lang="en-US"/>
          </a:p>
        </p:txBody>
      </p:sp>
      <p:sp>
        <p:nvSpPr>
          <p:cNvPr id="6" name="Slide Number Placeholder 5"/>
          <p:cNvSpPr>
            <a:spLocks noGrp="1"/>
          </p:cNvSpPr>
          <p:nvPr>
            <p:ph type="sldNum" sz="quarter" idx="12"/>
          </p:nvPr>
        </p:nvSpPr>
        <p:spPr/>
        <p:txBody>
          <a:bodyPr/>
          <a:lstStyle/>
          <a:p>
            <a:fld id="{43B9C40B-7807-45C5-8CDA-5C9C2BF05EE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D2F1E-474B-4874-B7B9-90D67C334C1C}" type="datetime1">
              <a:rPr lang="en-US" smtClean="0"/>
              <a:pPr/>
              <a:t>6/1/2014</a:t>
            </a:fld>
            <a:endParaRPr lang="en-US"/>
          </a:p>
        </p:txBody>
      </p:sp>
      <p:sp>
        <p:nvSpPr>
          <p:cNvPr id="5" name="Footer Placeholder 4"/>
          <p:cNvSpPr>
            <a:spLocks noGrp="1"/>
          </p:cNvSpPr>
          <p:nvPr>
            <p:ph type="ftr" sz="quarter" idx="11"/>
          </p:nvPr>
        </p:nvSpPr>
        <p:spPr/>
        <p:txBody>
          <a:bodyPr/>
          <a:lstStyle/>
          <a:p>
            <a:r>
              <a:rPr lang="en-US" smtClean="0"/>
              <a:t>Muhammad Idrees  Lecturer University of Lahore</a:t>
            </a:r>
            <a:endParaRPr lang="en-US"/>
          </a:p>
        </p:txBody>
      </p:sp>
      <p:sp>
        <p:nvSpPr>
          <p:cNvPr id="6" name="Slide Number Placeholder 5"/>
          <p:cNvSpPr>
            <a:spLocks noGrp="1"/>
          </p:cNvSpPr>
          <p:nvPr>
            <p:ph type="sldNum" sz="quarter" idx="12"/>
          </p:nvPr>
        </p:nvSpPr>
        <p:spPr/>
        <p:txBody>
          <a:bodyPr/>
          <a:lstStyle/>
          <a:p>
            <a:fld id="{43B9C40B-7807-45C5-8CDA-5C9C2BF05EE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9DA212-3237-4EC9-9347-609EDAB445C4}" type="datetime1">
              <a:rPr lang="en-US" smtClean="0"/>
              <a:pPr/>
              <a:t>6/1/2014</a:t>
            </a:fld>
            <a:endParaRPr lang="en-US"/>
          </a:p>
        </p:txBody>
      </p:sp>
      <p:sp>
        <p:nvSpPr>
          <p:cNvPr id="5" name="Footer Placeholder 4"/>
          <p:cNvSpPr>
            <a:spLocks noGrp="1"/>
          </p:cNvSpPr>
          <p:nvPr>
            <p:ph type="ftr" sz="quarter" idx="11"/>
          </p:nvPr>
        </p:nvSpPr>
        <p:spPr/>
        <p:txBody>
          <a:bodyPr/>
          <a:lstStyle/>
          <a:p>
            <a:r>
              <a:rPr lang="en-US" smtClean="0"/>
              <a:t>Muhammad Idrees  Lecturer University of Lahore</a:t>
            </a:r>
            <a:endParaRPr lang="en-US"/>
          </a:p>
        </p:txBody>
      </p:sp>
      <p:sp>
        <p:nvSpPr>
          <p:cNvPr id="6" name="Slide Number Placeholder 5"/>
          <p:cNvSpPr>
            <a:spLocks noGrp="1"/>
          </p:cNvSpPr>
          <p:nvPr>
            <p:ph type="sldNum" sz="quarter" idx="12"/>
          </p:nvPr>
        </p:nvSpPr>
        <p:spPr/>
        <p:txBody>
          <a:bodyPr/>
          <a:lstStyle/>
          <a:p>
            <a:fld id="{43B9C40B-7807-45C5-8CDA-5C9C2BF05EE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B2A833-B844-43F9-A62E-3540DAD3A8C8}" type="datetime1">
              <a:rPr lang="en-US" smtClean="0"/>
              <a:pPr/>
              <a:t>6/1/2014</a:t>
            </a:fld>
            <a:endParaRPr lang="en-US"/>
          </a:p>
        </p:txBody>
      </p:sp>
      <p:sp>
        <p:nvSpPr>
          <p:cNvPr id="5" name="Footer Placeholder 4"/>
          <p:cNvSpPr>
            <a:spLocks noGrp="1"/>
          </p:cNvSpPr>
          <p:nvPr>
            <p:ph type="ftr" sz="quarter" idx="11"/>
          </p:nvPr>
        </p:nvSpPr>
        <p:spPr/>
        <p:txBody>
          <a:bodyPr/>
          <a:lstStyle/>
          <a:p>
            <a:r>
              <a:rPr lang="en-US" smtClean="0"/>
              <a:t>Muhammad Idrees  Lecturer University of Lahore</a:t>
            </a:r>
            <a:endParaRPr lang="en-US"/>
          </a:p>
        </p:txBody>
      </p:sp>
      <p:sp>
        <p:nvSpPr>
          <p:cNvPr id="6" name="Slide Number Placeholder 5"/>
          <p:cNvSpPr>
            <a:spLocks noGrp="1"/>
          </p:cNvSpPr>
          <p:nvPr>
            <p:ph type="sldNum" sz="quarter" idx="12"/>
          </p:nvPr>
        </p:nvSpPr>
        <p:spPr/>
        <p:txBody>
          <a:bodyPr/>
          <a:lstStyle/>
          <a:p>
            <a:fld id="{43B9C40B-7807-45C5-8CDA-5C9C2BF05EE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A14D67-0CB8-4B4D-BFD7-0B0BC8A1F5E2}" type="datetime1">
              <a:rPr lang="en-US" smtClean="0"/>
              <a:pPr/>
              <a:t>6/1/2014</a:t>
            </a:fld>
            <a:endParaRPr lang="en-US"/>
          </a:p>
        </p:txBody>
      </p:sp>
      <p:sp>
        <p:nvSpPr>
          <p:cNvPr id="5" name="Footer Placeholder 4"/>
          <p:cNvSpPr>
            <a:spLocks noGrp="1"/>
          </p:cNvSpPr>
          <p:nvPr>
            <p:ph type="ftr" sz="quarter" idx="11"/>
          </p:nvPr>
        </p:nvSpPr>
        <p:spPr/>
        <p:txBody>
          <a:bodyPr/>
          <a:lstStyle/>
          <a:p>
            <a:r>
              <a:rPr lang="en-US" smtClean="0"/>
              <a:t>Muhammad Idrees  Lecturer University of Lahore</a:t>
            </a:r>
            <a:endParaRPr lang="en-US"/>
          </a:p>
        </p:txBody>
      </p:sp>
      <p:sp>
        <p:nvSpPr>
          <p:cNvPr id="6" name="Slide Number Placeholder 5"/>
          <p:cNvSpPr>
            <a:spLocks noGrp="1"/>
          </p:cNvSpPr>
          <p:nvPr>
            <p:ph type="sldNum" sz="quarter" idx="12"/>
          </p:nvPr>
        </p:nvSpPr>
        <p:spPr/>
        <p:txBody>
          <a:bodyPr/>
          <a:lstStyle/>
          <a:p>
            <a:fld id="{43B9C40B-7807-45C5-8CDA-5C9C2BF05EE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95B6BB5-BE67-41BD-8EAA-1BE9FB6F3455}" type="datetime1">
              <a:rPr lang="en-US" smtClean="0"/>
              <a:pPr/>
              <a:t>6/1/2014</a:t>
            </a:fld>
            <a:endParaRPr lang="en-US"/>
          </a:p>
        </p:txBody>
      </p:sp>
      <p:sp>
        <p:nvSpPr>
          <p:cNvPr id="6" name="Footer Placeholder 5"/>
          <p:cNvSpPr>
            <a:spLocks noGrp="1"/>
          </p:cNvSpPr>
          <p:nvPr>
            <p:ph type="ftr" sz="quarter" idx="11"/>
          </p:nvPr>
        </p:nvSpPr>
        <p:spPr/>
        <p:txBody>
          <a:bodyPr/>
          <a:lstStyle/>
          <a:p>
            <a:r>
              <a:rPr lang="en-US" smtClean="0"/>
              <a:t>Muhammad Idrees  Lecturer University of Lahore</a:t>
            </a:r>
            <a:endParaRPr lang="en-US"/>
          </a:p>
        </p:txBody>
      </p:sp>
      <p:sp>
        <p:nvSpPr>
          <p:cNvPr id="7" name="Slide Number Placeholder 6"/>
          <p:cNvSpPr>
            <a:spLocks noGrp="1"/>
          </p:cNvSpPr>
          <p:nvPr>
            <p:ph type="sldNum" sz="quarter" idx="12"/>
          </p:nvPr>
        </p:nvSpPr>
        <p:spPr/>
        <p:txBody>
          <a:bodyPr/>
          <a:lstStyle/>
          <a:p>
            <a:fld id="{43B9C40B-7807-45C5-8CDA-5C9C2BF05EE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8427ADE-6DCC-49B8-B204-72252CA95A1C}" type="datetime1">
              <a:rPr lang="en-US" smtClean="0"/>
              <a:pPr/>
              <a:t>6/1/2014</a:t>
            </a:fld>
            <a:endParaRPr lang="en-US"/>
          </a:p>
        </p:txBody>
      </p:sp>
      <p:sp>
        <p:nvSpPr>
          <p:cNvPr id="8" name="Footer Placeholder 7"/>
          <p:cNvSpPr>
            <a:spLocks noGrp="1"/>
          </p:cNvSpPr>
          <p:nvPr>
            <p:ph type="ftr" sz="quarter" idx="11"/>
          </p:nvPr>
        </p:nvSpPr>
        <p:spPr/>
        <p:txBody>
          <a:bodyPr/>
          <a:lstStyle/>
          <a:p>
            <a:r>
              <a:rPr lang="en-US" smtClean="0"/>
              <a:t>Muhammad Idrees  Lecturer University of Lahore</a:t>
            </a:r>
            <a:endParaRPr lang="en-US"/>
          </a:p>
        </p:txBody>
      </p:sp>
      <p:sp>
        <p:nvSpPr>
          <p:cNvPr id="9" name="Slide Number Placeholder 8"/>
          <p:cNvSpPr>
            <a:spLocks noGrp="1"/>
          </p:cNvSpPr>
          <p:nvPr>
            <p:ph type="sldNum" sz="quarter" idx="12"/>
          </p:nvPr>
        </p:nvSpPr>
        <p:spPr/>
        <p:txBody>
          <a:bodyPr/>
          <a:lstStyle/>
          <a:p>
            <a:fld id="{43B9C40B-7807-45C5-8CDA-5C9C2BF05EE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F0CFD4-E32C-47D9-99E5-54B09CED0EB2}" type="datetime1">
              <a:rPr lang="en-US" smtClean="0"/>
              <a:pPr/>
              <a:t>6/1/2014</a:t>
            </a:fld>
            <a:endParaRPr lang="en-US"/>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3C46F3-C830-4103-BAAF-304E258B0468}" type="datetime1">
              <a:rPr lang="en-US" smtClean="0"/>
              <a:pPr/>
              <a:t>6/1/2014</a:t>
            </a:fld>
            <a:endParaRPr lang="en-US"/>
          </a:p>
        </p:txBody>
      </p:sp>
      <p:sp>
        <p:nvSpPr>
          <p:cNvPr id="3" name="Footer Placeholder 2"/>
          <p:cNvSpPr>
            <a:spLocks noGrp="1"/>
          </p:cNvSpPr>
          <p:nvPr>
            <p:ph type="ftr" sz="quarter" idx="11"/>
          </p:nvPr>
        </p:nvSpPr>
        <p:spPr/>
        <p:txBody>
          <a:bodyPr/>
          <a:lstStyle/>
          <a:p>
            <a:r>
              <a:rPr lang="en-US" smtClean="0"/>
              <a:t>Muhammad Idrees  Lecturer University of Lahore</a:t>
            </a:r>
            <a:endParaRPr lang="en-US"/>
          </a:p>
        </p:txBody>
      </p:sp>
      <p:sp>
        <p:nvSpPr>
          <p:cNvPr id="4" name="Slide Number Placeholder 3"/>
          <p:cNvSpPr>
            <a:spLocks noGrp="1"/>
          </p:cNvSpPr>
          <p:nvPr>
            <p:ph type="sldNum" sz="quarter" idx="12"/>
          </p:nvPr>
        </p:nvSpPr>
        <p:spPr/>
        <p:txBody>
          <a:bodyPr/>
          <a:lstStyle/>
          <a:p>
            <a:fld id="{43B9C40B-7807-45C5-8CDA-5C9C2BF05EE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9F87DD-E74C-4E87-9DF8-C0216C6D57D7}" type="datetime1">
              <a:rPr lang="en-US" smtClean="0"/>
              <a:pPr/>
              <a:t>6/1/2014</a:t>
            </a:fld>
            <a:endParaRPr lang="en-US"/>
          </a:p>
        </p:txBody>
      </p:sp>
      <p:sp>
        <p:nvSpPr>
          <p:cNvPr id="6" name="Footer Placeholder 5"/>
          <p:cNvSpPr>
            <a:spLocks noGrp="1"/>
          </p:cNvSpPr>
          <p:nvPr>
            <p:ph type="ftr" sz="quarter" idx="11"/>
          </p:nvPr>
        </p:nvSpPr>
        <p:spPr/>
        <p:txBody>
          <a:bodyPr/>
          <a:lstStyle/>
          <a:p>
            <a:r>
              <a:rPr lang="en-US" smtClean="0"/>
              <a:t>Muhammad Idrees  Lecturer University of Lahore</a:t>
            </a:r>
            <a:endParaRPr lang="en-US"/>
          </a:p>
        </p:txBody>
      </p:sp>
      <p:sp>
        <p:nvSpPr>
          <p:cNvPr id="7" name="Slide Number Placeholder 6"/>
          <p:cNvSpPr>
            <a:spLocks noGrp="1"/>
          </p:cNvSpPr>
          <p:nvPr>
            <p:ph type="sldNum" sz="quarter" idx="12"/>
          </p:nvPr>
        </p:nvSpPr>
        <p:spPr/>
        <p:txBody>
          <a:bodyPr/>
          <a:lstStyle/>
          <a:p>
            <a:fld id="{43B9C40B-7807-45C5-8CDA-5C9C2BF05EE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248243-501A-419D-A793-A874916336E0}" type="datetime1">
              <a:rPr lang="en-US" smtClean="0"/>
              <a:pPr/>
              <a:t>6/1/2014</a:t>
            </a:fld>
            <a:endParaRPr lang="en-US"/>
          </a:p>
        </p:txBody>
      </p:sp>
      <p:sp>
        <p:nvSpPr>
          <p:cNvPr id="6" name="Footer Placeholder 5"/>
          <p:cNvSpPr>
            <a:spLocks noGrp="1"/>
          </p:cNvSpPr>
          <p:nvPr>
            <p:ph type="ftr" sz="quarter" idx="11"/>
          </p:nvPr>
        </p:nvSpPr>
        <p:spPr/>
        <p:txBody>
          <a:bodyPr/>
          <a:lstStyle/>
          <a:p>
            <a:r>
              <a:rPr lang="en-US" smtClean="0"/>
              <a:t>Muhammad Idrees  Lecturer University of Lahore</a:t>
            </a:r>
            <a:endParaRPr lang="en-US"/>
          </a:p>
        </p:txBody>
      </p:sp>
      <p:sp>
        <p:nvSpPr>
          <p:cNvPr id="7" name="Slide Number Placeholder 6"/>
          <p:cNvSpPr>
            <a:spLocks noGrp="1"/>
          </p:cNvSpPr>
          <p:nvPr>
            <p:ph type="sldNum" sz="quarter" idx="12"/>
          </p:nvPr>
        </p:nvSpPr>
        <p:spPr/>
        <p:txBody>
          <a:bodyPr/>
          <a:lstStyle/>
          <a:p>
            <a:fld id="{43B9C40B-7807-45C5-8CDA-5C9C2BF05EE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5ECD1">
            <a:alpha val="75686"/>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338D6E-4F3E-4004-B650-91EEA007A1EE}" type="datetime1">
              <a:rPr lang="en-US" smtClean="0"/>
              <a:pPr/>
              <a:t>6/1/2014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Muhammad Idrees  Lecturer University of Lahore</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B9C40B-7807-45C5-8CDA-5C9C2BF05EE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Muhammad Idrees  Lecturer University of Lahore</a:t>
            </a:r>
            <a:endParaRPr lang="en-US"/>
          </a:p>
        </p:txBody>
      </p:sp>
      <p:pic>
        <p:nvPicPr>
          <p:cNvPr id="1026" name="Picture 2"/>
          <p:cNvPicPr>
            <a:picLocks noChangeAspect="1" noChangeArrowheads="1"/>
          </p:cNvPicPr>
          <p:nvPr/>
        </p:nvPicPr>
        <p:blipFill>
          <a:blip r:embed="rId2"/>
          <a:srcRect/>
          <a:stretch>
            <a:fillRect/>
          </a:stretch>
        </p:blipFill>
        <p:spPr bwMode="auto">
          <a:xfrm>
            <a:off x="381000" y="152400"/>
            <a:ext cx="8534400" cy="6705599"/>
          </a:xfrm>
          <a:prstGeom prst="rect">
            <a:avLst/>
          </a:prstGeom>
          <a:noFill/>
          <a:ln w="9525">
            <a:noFill/>
            <a:miter lim="800000"/>
            <a:headEnd/>
            <a:tailEnd/>
          </a:ln>
          <a:effectLst/>
        </p:spPr>
      </p:pic>
      <p:sp>
        <p:nvSpPr>
          <p:cNvPr id="6" name="Slide Number Placeholder 5"/>
          <p:cNvSpPr>
            <a:spLocks noGrp="1"/>
          </p:cNvSpPr>
          <p:nvPr>
            <p:ph type="sldNum" sz="quarter" idx="12"/>
          </p:nvPr>
        </p:nvSpPr>
        <p:spPr/>
        <p:txBody>
          <a:bodyPr/>
          <a:lstStyle/>
          <a:p>
            <a:fld id="{43B9C40B-7807-45C5-8CDA-5C9C2BF05EE6}"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Continue..</a:t>
            </a:r>
            <a:endParaRPr lang="en-US" b="1" dirty="0"/>
          </a:p>
        </p:txBody>
      </p:sp>
      <p:sp>
        <p:nvSpPr>
          <p:cNvPr id="3" name="Content Placeholder 2"/>
          <p:cNvSpPr>
            <a:spLocks noGrp="1"/>
          </p:cNvSpPr>
          <p:nvPr>
            <p:ph idx="1"/>
          </p:nvPr>
        </p:nvSpPr>
        <p:spPr>
          <a:xfrm>
            <a:off x="152400" y="1600200"/>
            <a:ext cx="8763000" cy="4525963"/>
          </a:xfrm>
        </p:spPr>
        <p:txBody>
          <a:bodyPr/>
          <a:lstStyle/>
          <a:p>
            <a:pPr>
              <a:buNone/>
            </a:pPr>
            <a:r>
              <a:rPr lang="en-US" dirty="0" smtClean="0"/>
              <a:t>Syntactic lists are described in BNF using recursion</a:t>
            </a:r>
          </a:p>
          <a:p>
            <a:pPr>
              <a:buNone/>
            </a:pPr>
            <a:r>
              <a:rPr lang="en-US" dirty="0" smtClean="0"/>
              <a:t>&lt;</a:t>
            </a:r>
            <a:r>
              <a:rPr lang="en-US" dirty="0" err="1" smtClean="0"/>
              <a:t>ident_list</a:t>
            </a:r>
            <a:r>
              <a:rPr lang="en-US" dirty="0" smtClean="0"/>
              <a:t>&gt;  -&gt; </a:t>
            </a:r>
            <a:r>
              <a:rPr lang="en-US" dirty="0" err="1" smtClean="0"/>
              <a:t>ident</a:t>
            </a:r>
            <a:endParaRPr lang="en-US" dirty="0" smtClean="0"/>
          </a:p>
          <a:p>
            <a:pPr>
              <a:buNone/>
            </a:pPr>
            <a:r>
              <a:rPr lang="en-US" dirty="0" smtClean="0"/>
              <a:t>                        | </a:t>
            </a:r>
            <a:r>
              <a:rPr lang="en-US" dirty="0" err="1" smtClean="0"/>
              <a:t>ident</a:t>
            </a:r>
            <a:r>
              <a:rPr lang="en-US" dirty="0" smtClean="0"/>
              <a:t>, &lt;</a:t>
            </a:r>
            <a:r>
              <a:rPr lang="en-US" dirty="0" err="1" smtClean="0"/>
              <a:t>ident_list</a:t>
            </a:r>
            <a:r>
              <a:rPr lang="en-US" dirty="0" smtClean="0"/>
              <a:t>&gt;</a:t>
            </a:r>
          </a:p>
          <a:p>
            <a:pPr>
              <a:buNone/>
            </a:pPr>
            <a:r>
              <a:rPr lang="en-US" dirty="0" smtClean="0"/>
              <a:t>A </a:t>
            </a:r>
            <a:r>
              <a:rPr lang="en-US" b="1" dirty="0" smtClean="0"/>
              <a:t>derivation</a:t>
            </a:r>
            <a:r>
              <a:rPr lang="en-US" dirty="0" smtClean="0"/>
              <a:t> is a repeated application of rules, </a:t>
            </a:r>
          </a:p>
          <a:p>
            <a:pPr>
              <a:buNone/>
            </a:pPr>
            <a:r>
              <a:rPr lang="en-US" dirty="0" smtClean="0"/>
              <a:t>starting with the start symbol and ending with a </a:t>
            </a:r>
          </a:p>
          <a:p>
            <a:pPr>
              <a:buNone/>
            </a:pPr>
            <a:r>
              <a:rPr lang="en-US" dirty="0" smtClean="0"/>
              <a:t>sentence (all terminal symbols).</a:t>
            </a:r>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An example grammar:</a:t>
            </a:r>
            <a:endParaRPr lang="en-US" b="1" dirty="0"/>
          </a:p>
        </p:txBody>
      </p:sp>
      <p:sp>
        <p:nvSpPr>
          <p:cNvPr id="3" name="Content Placeholder 2"/>
          <p:cNvSpPr>
            <a:spLocks noGrp="1"/>
          </p:cNvSpPr>
          <p:nvPr>
            <p:ph idx="1"/>
          </p:nvPr>
        </p:nvSpPr>
        <p:spPr/>
        <p:txBody>
          <a:bodyPr/>
          <a:lstStyle/>
          <a:p>
            <a:pPr>
              <a:buNone/>
            </a:pPr>
            <a:r>
              <a:rPr lang="en-US" dirty="0" smtClean="0"/>
              <a:t>&lt;program&gt;   -&gt;   &lt;</a:t>
            </a:r>
            <a:r>
              <a:rPr lang="en-US" dirty="0" err="1" smtClean="0"/>
              <a:t>stmts</a:t>
            </a:r>
            <a:r>
              <a:rPr lang="en-US" dirty="0" smtClean="0"/>
              <a:t>&gt;</a:t>
            </a:r>
          </a:p>
          <a:p>
            <a:pPr>
              <a:buNone/>
            </a:pPr>
            <a:r>
              <a:rPr lang="en-US" dirty="0" smtClean="0"/>
              <a:t>&lt;</a:t>
            </a:r>
            <a:r>
              <a:rPr lang="en-US" dirty="0" err="1" smtClean="0"/>
              <a:t>stmts</a:t>
            </a:r>
            <a:r>
              <a:rPr lang="en-US" dirty="0" smtClean="0"/>
              <a:t>&gt;   -&gt;   &lt;stmt&gt; | &lt;stmt&gt; ; &lt;</a:t>
            </a:r>
            <a:r>
              <a:rPr lang="en-US" dirty="0" err="1" smtClean="0"/>
              <a:t>stmts</a:t>
            </a:r>
            <a:r>
              <a:rPr lang="en-US" dirty="0" smtClean="0"/>
              <a:t>&gt;</a:t>
            </a:r>
          </a:p>
          <a:p>
            <a:pPr>
              <a:buNone/>
            </a:pPr>
            <a:r>
              <a:rPr lang="en-US" dirty="0" smtClean="0"/>
              <a:t>&lt;stmt&gt;   -&gt;   &lt;</a:t>
            </a:r>
            <a:r>
              <a:rPr lang="en-US" dirty="0" err="1" smtClean="0"/>
              <a:t>var</a:t>
            </a:r>
            <a:r>
              <a:rPr lang="en-US" dirty="0" smtClean="0"/>
              <a:t>&gt; = &lt;</a:t>
            </a:r>
            <a:r>
              <a:rPr lang="en-US" dirty="0" err="1" smtClean="0"/>
              <a:t>expr</a:t>
            </a:r>
            <a:r>
              <a:rPr lang="en-US" dirty="0" smtClean="0"/>
              <a:t>&gt;</a:t>
            </a:r>
          </a:p>
          <a:p>
            <a:pPr>
              <a:buNone/>
            </a:pPr>
            <a:r>
              <a:rPr lang="en-US" dirty="0" smtClean="0"/>
              <a:t>&lt;</a:t>
            </a:r>
            <a:r>
              <a:rPr lang="en-US" dirty="0" err="1" smtClean="0"/>
              <a:t>var</a:t>
            </a:r>
            <a:r>
              <a:rPr lang="en-US" dirty="0" smtClean="0"/>
              <a:t>&gt; -&gt; a | b | c | d</a:t>
            </a:r>
          </a:p>
          <a:p>
            <a:pPr>
              <a:buNone/>
            </a:pPr>
            <a:r>
              <a:rPr lang="en-US" dirty="0" smtClean="0"/>
              <a:t>&lt;</a:t>
            </a:r>
            <a:r>
              <a:rPr lang="en-US" dirty="0" err="1" smtClean="0"/>
              <a:t>expr</a:t>
            </a:r>
            <a:r>
              <a:rPr lang="en-US" dirty="0" smtClean="0"/>
              <a:t>&gt;   -&gt;   &lt;term&gt; + &lt;term&gt; | &lt;term&gt; - &lt;term&gt;</a:t>
            </a:r>
          </a:p>
          <a:p>
            <a:pPr>
              <a:buNone/>
            </a:pPr>
            <a:r>
              <a:rPr lang="en-US" dirty="0" smtClean="0"/>
              <a:t>&lt;term&gt;   -&gt;  &lt;</a:t>
            </a:r>
            <a:r>
              <a:rPr lang="en-US" dirty="0" err="1" smtClean="0"/>
              <a:t>var</a:t>
            </a:r>
            <a:r>
              <a:rPr lang="en-US" dirty="0" smtClean="0"/>
              <a:t>&gt; | const</a:t>
            </a: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An example derivation:</a:t>
            </a:r>
            <a:endParaRPr lang="en-US" b="1" dirty="0"/>
          </a:p>
        </p:txBody>
      </p:sp>
      <p:sp>
        <p:nvSpPr>
          <p:cNvPr id="3" name="Content Placeholder 2"/>
          <p:cNvSpPr>
            <a:spLocks noGrp="1"/>
          </p:cNvSpPr>
          <p:nvPr>
            <p:ph idx="1"/>
          </p:nvPr>
        </p:nvSpPr>
        <p:spPr/>
        <p:txBody>
          <a:bodyPr/>
          <a:lstStyle/>
          <a:p>
            <a:pPr>
              <a:buNone/>
            </a:pPr>
            <a:r>
              <a:rPr lang="en-US" dirty="0" smtClean="0"/>
              <a:t>program&gt; =&gt; &lt;</a:t>
            </a:r>
            <a:r>
              <a:rPr lang="en-US" dirty="0" err="1" smtClean="0"/>
              <a:t>stmts</a:t>
            </a:r>
            <a:r>
              <a:rPr lang="en-US" dirty="0" smtClean="0"/>
              <a:t>&gt; =&gt; &lt;stmt&gt; </a:t>
            </a:r>
          </a:p>
          <a:p>
            <a:pPr>
              <a:buNone/>
            </a:pPr>
            <a:r>
              <a:rPr lang="en-US" dirty="0" smtClean="0"/>
              <a:t>                  =&gt; &lt;</a:t>
            </a:r>
            <a:r>
              <a:rPr lang="en-US" dirty="0" err="1" smtClean="0"/>
              <a:t>var</a:t>
            </a:r>
            <a:r>
              <a:rPr lang="en-US" dirty="0" smtClean="0"/>
              <a:t>&gt; = &lt;</a:t>
            </a:r>
            <a:r>
              <a:rPr lang="en-US" dirty="0" err="1" smtClean="0"/>
              <a:t>expr</a:t>
            </a:r>
            <a:r>
              <a:rPr lang="en-US" dirty="0" smtClean="0"/>
              <a:t>&gt; =&gt; a = &lt;</a:t>
            </a:r>
            <a:r>
              <a:rPr lang="en-US" dirty="0" err="1" smtClean="0"/>
              <a:t>expr</a:t>
            </a:r>
            <a:r>
              <a:rPr lang="en-US" dirty="0" smtClean="0"/>
              <a:t>&gt; </a:t>
            </a:r>
          </a:p>
          <a:p>
            <a:pPr>
              <a:buNone/>
            </a:pPr>
            <a:r>
              <a:rPr lang="en-US" dirty="0" smtClean="0"/>
              <a:t>                  =&gt; a = &lt;term&gt; + &lt;term&gt;</a:t>
            </a:r>
          </a:p>
          <a:p>
            <a:pPr>
              <a:buNone/>
            </a:pPr>
            <a:r>
              <a:rPr lang="en-US" dirty="0" smtClean="0"/>
              <a:t>                   =&gt; a = &lt;</a:t>
            </a:r>
            <a:r>
              <a:rPr lang="en-US" dirty="0" err="1" smtClean="0"/>
              <a:t>var</a:t>
            </a:r>
            <a:r>
              <a:rPr lang="en-US" dirty="0" smtClean="0"/>
              <a:t>&gt; + &lt;term&gt; </a:t>
            </a:r>
          </a:p>
          <a:p>
            <a:pPr>
              <a:buNone/>
            </a:pPr>
            <a:r>
              <a:rPr lang="en-US" dirty="0" smtClean="0"/>
              <a:t>                   =&gt; a = b + &lt;term&gt;</a:t>
            </a:r>
          </a:p>
          <a:p>
            <a:pPr>
              <a:buNone/>
            </a:pPr>
            <a:r>
              <a:rPr lang="en-US" dirty="0" smtClean="0"/>
              <a:t>                    =&gt; a = b + const</a:t>
            </a: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Grammar and Derivation Continue..</a:t>
            </a:r>
            <a:endParaRPr lang="en-US" b="1" dirty="0"/>
          </a:p>
        </p:txBody>
      </p:sp>
      <p:sp>
        <p:nvSpPr>
          <p:cNvPr id="3" name="Content Placeholder 2"/>
          <p:cNvSpPr>
            <a:spLocks noGrp="1"/>
          </p:cNvSpPr>
          <p:nvPr>
            <p:ph idx="1"/>
          </p:nvPr>
        </p:nvSpPr>
        <p:spPr>
          <a:xfrm>
            <a:off x="304800" y="1600200"/>
            <a:ext cx="8305800" cy="4525963"/>
          </a:xfrm>
        </p:spPr>
        <p:txBody>
          <a:bodyPr>
            <a:normAutofit fontScale="92500" lnSpcReduction="10000"/>
          </a:bodyPr>
          <a:lstStyle/>
          <a:p>
            <a:r>
              <a:rPr lang="en-US" dirty="0" smtClean="0"/>
              <a:t>Every string of symbols in the derivation is a sentential form.</a:t>
            </a:r>
          </a:p>
          <a:p>
            <a:r>
              <a:rPr lang="en-US" dirty="0" smtClean="0"/>
              <a:t>A sentence is a sentential form that has only</a:t>
            </a:r>
          </a:p>
          <a:p>
            <a:pPr>
              <a:buNone/>
            </a:pPr>
            <a:r>
              <a:rPr lang="en-US" dirty="0" smtClean="0"/>
              <a:t>  terminal symbols.</a:t>
            </a:r>
          </a:p>
          <a:p>
            <a:r>
              <a:rPr lang="en-US" dirty="0" smtClean="0"/>
              <a:t>A leftmost derivation is one in which the leftmost</a:t>
            </a:r>
          </a:p>
          <a:p>
            <a:pPr>
              <a:buNone/>
            </a:pPr>
            <a:r>
              <a:rPr lang="en-US" dirty="0" smtClean="0"/>
              <a:t>  </a:t>
            </a:r>
            <a:r>
              <a:rPr lang="en-US" dirty="0" err="1" smtClean="0"/>
              <a:t>nonterminal</a:t>
            </a:r>
            <a:r>
              <a:rPr lang="en-US" dirty="0" smtClean="0"/>
              <a:t> in each sentential form is the one that</a:t>
            </a:r>
          </a:p>
          <a:p>
            <a:pPr>
              <a:buNone/>
            </a:pPr>
            <a:r>
              <a:rPr lang="en-US" dirty="0" smtClean="0"/>
              <a:t>  is expanded.</a:t>
            </a:r>
          </a:p>
          <a:p>
            <a:r>
              <a:rPr lang="en-US" dirty="0" smtClean="0"/>
              <a:t>A derivation may be neither leftmost nor rightmost.</a:t>
            </a: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534400" cy="6705600"/>
          </a:xfrm>
        </p:spPr>
        <p:txBody>
          <a:bodyPr/>
          <a:lstStyle/>
          <a:p>
            <a:pPr algn="ctr">
              <a:buNone/>
            </a:pPr>
            <a:r>
              <a:rPr lang="en-US" sz="4000" b="1" dirty="0" smtClean="0"/>
              <a:t>Parse Tree</a:t>
            </a:r>
          </a:p>
          <a:p>
            <a:pPr>
              <a:buNone/>
            </a:pPr>
            <a:r>
              <a:rPr lang="en-US" dirty="0" smtClean="0"/>
              <a:t>A parse tree is a hierarchical representation of</a:t>
            </a:r>
          </a:p>
          <a:p>
            <a:pPr>
              <a:buNone/>
            </a:pPr>
            <a:r>
              <a:rPr lang="en-US" dirty="0" smtClean="0"/>
              <a:t> a derivation.</a:t>
            </a:r>
          </a:p>
          <a:p>
            <a:pPr>
              <a:buNone/>
            </a:pPr>
            <a:endParaRPr lang="en-US" dirty="0" smtClean="0"/>
          </a:p>
          <a:p>
            <a:pPr>
              <a:buNone/>
            </a:pPr>
            <a:endParaRPr lang="en-US" dirty="0"/>
          </a:p>
        </p:txBody>
      </p:sp>
      <p:sp>
        <p:nvSpPr>
          <p:cNvPr id="7" name="Footer Placeholder 6"/>
          <p:cNvSpPr>
            <a:spLocks noGrp="1"/>
          </p:cNvSpPr>
          <p:nvPr>
            <p:ph type="ftr" sz="quarter" idx="11"/>
          </p:nvPr>
        </p:nvSpPr>
        <p:spPr/>
        <p:txBody>
          <a:bodyPr/>
          <a:lstStyle/>
          <a:p>
            <a:r>
              <a:rPr lang="en-US" smtClean="0"/>
              <a:t>Muhammad Idrees  Lecturer University of Lahore</a:t>
            </a:r>
            <a:endParaRPr lang="en-US"/>
          </a:p>
        </p:txBody>
      </p:sp>
      <p:pic>
        <p:nvPicPr>
          <p:cNvPr id="6" name="Picture 2"/>
          <p:cNvPicPr>
            <a:picLocks noChangeAspect="1" noChangeArrowheads="1"/>
          </p:cNvPicPr>
          <p:nvPr/>
        </p:nvPicPr>
        <p:blipFill>
          <a:blip r:embed="rId2"/>
          <a:srcRect/>
          <a:stretch>
            <a:fillRect/>
          </a:stretch>
        </p:blipFill>
        <p:spPr bwMode="auto">
          <a:xfrm>
            <a:off x="1828800" y="1752600"/>
            <a:ext cx="6553200" cy="4495800"/>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43B9C40B-7807-45C5-8CDA-5C9C2BF05EE6}"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8915400" cy="6629400"/>
          </a:xfrm>
        </p:spPr>
        <p:txBody>
          <a:bodyPr>
            <a:normAutofit/>
          </a:bodyPr>
          <a:lstStyle/>
          <a:p>
            <a:pPr algn="ctr">
              <a:buNone/>
            </a:pPr>
            <a:r>
              <a:rPr lang="en-US" sz="4000" b="1" dirty="0" smtClean="0"/>
              <a:t>Ambiguity</a:t>
            </a:r>
          </a:p>
          <a:p>
            <a:pPr>
              <a:buNone/>
            </a:pPr>
            <a:r>
              <a:rPr lang="en-US" dirty="0" smtClean="0"/>
              <a:t>A grammar is ambiguous </a:t>
            </a:r>
            <a:r>
              <a:rPr lang="en-US" dirty="0" err="1" smtClean="0"/>
              <a:t>iff</a:t>
            </a:r>
            <a:r>
              <a:rPr lang="en-US" dirty="0" smtClean="0"/>
              <a:t> it generates a  sentential form that has two or more distinct parse trees.</a:t>
            </a:r>
          </a:p>
          <a:p>
            <a:pPr>
              <a:buNone/>
            </a:pPr>
            <a:r>
              <a:rPr lang="en-US" b="1" dirty="0" smtClean="0"/>
              <a:t>An ambiguous expression grammar:</a:t>
            </a:r>
          </a:p>
          <a:p>
            <a:pPr>
              <a:buNone/>
            </a:pPr>
            <a:endParaRPr lang="en-US" b="1" dirty="0" smtClean="0"/>
          </a:p>
          <a:p>
            <a:pPr>
              <a:buNone/>
            </a:pPr>
            <a:endParaRPr lang="en-US" b="1" dirty="0" smtClean="0"/>
          </a:p>
          <a:p>
            <a:pPr>
              <a:buNone/>
            </a:pPr>
            <a:endParaRPr lang="en-US" dirty="0" smtClean="0"/>
          </a:p>
          <a:p>
            <a:pPr>
              <a:buNone/>
            </a:pPr>
            <a:endParaRPr lang="en-US" dirty="0"/>
          </a:p>
          <a:p>
            <a:pPr>
              <a:buNone/>
            </a:pPr>
            <a:endParaRPr lang="en-US" dirty="0" smtClean="0"/>
          </a:p>
          <a:p>
            <a:pPr>
              <a:buNone/>
            </a:pPr>
            <a:r>
              <a:rPr lang="en-US" dirty="0" smtClean="0"/>
              <a:t>If we use the parse tree to indicate precedence </a:t>
            </a:r>
          </a:p>
          <a:p>
            <a:pPr>
              <a:buNone/>
            </a:pPr>
            <a:r>
              <a:rPr lang="en-US" dirty="0" smtClean="0"/>
              <a:t>levels of the operators, we cannot have ambiguity.</a:t>
            </a:r>
            <a:endParaRPr lang="en-US" dirty="0"/>
          </a:p>
        </p:txBody>
      </p:sp>
      <p:sp>
        <p:nvSpPr>
          <p:cNvPr id="7" name="Footer Placeholder 6"/>
          <p:cNvSpPr>
            <a:spLocks noGrp="1"/>
          </p:cNvSpPr>
          <p:nvPr>
            <p:ph type="ftr" sz="quarter" idx="11"/>
          </p:nvPr>
        </p:nvSpPr>
        <p:spPr/>
        <p:txBody>
          <a:bodyPr/>
          <a:lstStyle/>
          <a:p>
            <a:r>
              <a:rPr lang="en-US" smtClean="0"/>
              <a:t>Muhammad Idrees  Lecturer University of Lahore</a:t>
            </a:r>
            <a:endParaRPr lang="en-US"/>
          </a:p>
        </p:txBody>
      </p:sp>
      <p:pic>
        <p:nvPicPr>
          <p:cNvPr id="6" name="Picture 2"/>
          <p:cNvPicPr>
            <a:picLocks noChangeAspect="1" noChangeArrowheads="1"/>
          </p:cNvPicPr>
          <p:nvPr/>
        </p:nvPicPr>
        <p:blipFill>
          <a:blip r:embed="rId2"/>
          <a:srcRect/>
          <a:stretch>
            <a:fillRect/>
          </a:stretch>
        </p:blipFill>
        <p:spPr bwMode="auto">
          <a:xfrm>
            <a:off x="609600" y="2286000"/>
            <a:ext cx="8077200" cy="2667000"/>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43B9C40B-7807-45C5-8CDA-5C9C2BF05EE6}"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other Example</a:t>
            </a:r>
            <a:endParaRPr lang="en-US" dirty="0"/>
          </a:p>
        </p:txBody>
      </p:sp>
      <p:sp>
        <p:nvSpPr>
          <p:cNvPr id="3" name="Content Placeholder 2"/>
          <p:cNvSpPr>
            <a:spLocks noGrp="1"/>
          </p:cNvSpPr>
          <p:nvPr>
            <p:ph idx="1"/>
          </p:nvPr>
        </p:nvSpPr>
        <p:spPr/>
        <p:txBody>
          <a:bodyPr/>
          <a:lstStyle/>
          <a:p>
            <a:pPr>
              <a:buNone/>
            </a:pPr>
            <a:r>
              <a:rPr lang="en-US" dirty="0" smtClean="0"/>
              <a:t>Two distinct parse trees for the same sentence, </a:t>
            </a:r>
          </a:p>
          <a:p>
            <a:pPr>
              <a:buNone/>
            </a:pPr>
            <a:r>
              <a:rPr lang="en-US" dirty="0" smtClean="0"/>
              <a:t>A = B + C * A</a:t>
            </a:r>
          </a:p>
          <a:p>
            <a:pPr>
              <a:buNone/>
            </a:pPr>
            <a:endParaRPr lang="en-US" dirty="0" smtClean="0"/>
          </a:p>
          <a:p>
            <a:pPr>
              <a:buNone/>
            </a:pP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pic>
        <p:nvPicPr>
          <p:cNvPr id="7" name="Picture 2"/>
          <p:cNvPicPr>
            <a:picLocks noChangeAspect="1" noChangeArrowheads="1"/>
          </p:cNvPicPr>
          <p:nvPr/>
        </p:nvPicPr>
        <p:blipFill>
          <a:blip r:embed="rId2"/>
          <a:srcRect/>
          <a:stretch>
            <a:fillRect/>
          </a:stretch>
        </p:blipFill>
        <p:spPr bwMode="auto">
          <a:xfrm>
            <a:off x="304800" y="2819400"/>
            <a:ext cx="8458200" cy="4648200"/>
          </a:xfrm>
          <a:prstGeom prst="rect">
            <a:avLst/>
          </a:prstGeom>
          <a:noFill/>
          <a:ln w="9525">
            <a:noFill/>
            <a:miter lim="800000"/>
            <a:headEnd/>
            <a:tailEnd/>
          </a:ln>
          <a:effectLst/>
        </p:spPr>
      </p:pic>
      <p:sp>
        <p:nvSpPr>
          <p:cNvPr id="6" name="Slide Number Placeholder 5"/>
          <p:cNvSpPr>
            <a:spLocks noGrp="1"/>
          </p:cNvSpPr>
          <p:nvPr>
            <p:ph type="sldNum" sz="quarter" idx="12"/>
          </p:nvPr>
        </p:nvSpPr>
        <p:spPr/>
        <p:txBody>
          <a:bodyPr/>
          <a:lstStyle/>
          <a:p>
            <a:fld id="{43B9C40B-7807-45C5-8CDA-5C9C2BF05EE6}" type="slidenum">
              <a:rPr lang="en-US" smtClean="0"/>
              <a:pPr/>
              <a:t>16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nodeType="clickEffect">
                                  <p:stCondLst>
                                    <p:cond delay="0"/>
                                  </p:stCondLst>
                                  <p:childTnLst>
                                    <p:animMotion origin="layout" path="M 0 0  L 0 -0.33333  E" pathEditMode="relative" ptsTypes="">
                                      <p:cBhvr>
                                        <p:cTn id="6" dur="2000" fill="hold"/>
                                        <p:tgtEl>
                                          <p:spTgt spid="7"/>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400800"/>
          </a:xfrm>
        </p:spPr>
        <p:txBody>
          <a:bodyPr>
            <a:normAutofit fontScale="92500" lnSpcReduction="10000"/>
          </a:bodyPr>
          <a:lstStyle/>
          <a:p>
            <a:pPr>
              <a:buNone/>
            </a:pPr>
            <a:r>
              <a:rPr lang="en-US" sz="4300" b="1" dirty="0" smtClean="0"/>
              <a:t>An unambiguous expression grammar:</a:t>
            </a:r>
          </a:p>
          <a:p>
            <a:pPr>
              <a:buNone/>
            </a:pPr>
            <a:endParaRPr lang="en-US" dirty="0"/>
          </a:p>
          <a:p>
            <a:pPr>
              <a:buNone/>
            </a:pPr>
            <a:endParaRPr lang="en-US" dirty="0" smtClean="0"/>
          </a:p>
          <a:p>
            <a:pPr>
              <a:buNone/>
            </a:pPr>
            <a:endParaRPr lang="en-US" dirty="0" smtClean="0"/>
          </a:p>
          <a:p>
            <a:pPr>
              <a:buNone/>
            </a:pPr>
            <a:endParaRPr lang="en-US" dirty="0"/>
          </a:p>
          <a:p>
            <a:pPr>
              <a:buNone/>
            </a:pPr>
            <a:endParaRPr lang="en-US" dirty="0" smtClean="0"/>
          </a:p>
          <a:p>
            <a:pPr>
              <a:buNone/>
            </a:pPr>
            <a:endParaRPr lang="en-US" dirty="0"/>
          </a:p>
          <a:p>
            <a:pPr>
              <a:buNone/>
            </a:pPr>
            <a:endParaRPr lang="en-US" dirty="0" smtClean="0"/>
          </a:p>
          <a:p>
            <a:pPr>
              <a:buNone/>
            </a:pPr>
            <a:r>
              <a:rPr lang="en-US" dirty="0" smtClean="0"/>
              <a:t>&lt;</a:t>
            </a:r>
            <a:r>
              <a:rPr lang="en-US" dirty="0" err="1" smtClean="0"/>
              <a:t>expr</a:t>
            </a:r>
            <a:r>
              <a:rPr lang="en-US" dirty="0" smtClean="0"/>
              <a:t>&gt; =&gt; &lt;</a:t>
            </a:r>
            <a:r>
              <a:rPr lang="en-US" dirty="0" err="1" smtClean="0"/>
              <a:t>expr</a:t>
            </a:r>
            <a:r>
              <a:rPr lang="en-US" dirty="0" smtClean="0"/>
              <a:t>&gt; - &lt;term&gt; =&gt; &lt;term&gt; - &lt;term&gt;</a:t>
            </a:r>
          </a:p>
          <a:p>
            <a:pPr>
              <a:buNone/>
            </a:pPr>
            <a:r>
              <a:rPr lang="en-US" dirty="0" smtClean="0"/>
              <a:t>             =&gt; const - &lt;term&gt; </a:t>
            </a:r>
          </a:p>
          <a:p>
            <a:pPr>
              <a:buNone/>
            </a:pPr>
            <a:r>
              <a:rPr lang="en-US" dirty="0" smtClean="0"/>
              <a:t>             =&gt; const - &lt;term&gt; / const</a:t>
            </a:r>
          </a:p>
          <a:p>
            <a:pPr>
              <a:buNone/>
            </a:pPr>
            <a:r>
              <a:rPr lang="en-US" dirty="0" smtClean="0"/>
              <a:t>             =&gt; const - const / const</a:t>
            </a:r>
          </a:p>
        </p:txBody>
      </p:sp>
      <p:sp>
        <p:nvSpPr>
          <p:cNvPr id="7" name="Footer Placeholder 6"/>
          <p:cNvSpPr>
            <a:spLocks noGrp="1"/>
          </p:cNvSpPr>
          <p:nvPr>
            <p:ph type="ftr" sz="quarter" idx="11"/>
          </p:nvPr>
        </p:nvSpPr>
        <p:spPr/>
        <p:txBody>
          <a:bodyPr/>
          <a:lstStyle/>
          <a:p>
            <a:r>
              <a:rPr lang="en-US" smtClean="0"/>
              <a:t>Muhammad Idrees  Lecturer University of Lahore</a:t>
            </a:r>
            <a:endParaRPr lang="en-US"/>
          </a:p>
        </p:txBody>
      </p:sp>
      <p:pic>
        <p:nvPicPr>
          <p:cNvPr id="6" name="Picture 2"/>
          <p:cNvPicPr>
            <a:picLocks noChangeAspect="1" noChangeArrowheads="1"/>
          </p:cNvPicPr>
          <p:nvPr/>
        </p:nvPicPr>
        <p:blipFill>
          <a:blip r:embed="rId2"/>
          <a:srcRect/>
          <a:stretch>
            <a:fillRect/>
          </a:stretch>
        </p:blipFill>
        <p:spPr bwMode="auto">
          <a:xfrm>
            <a:off x="381000" y="1066800"/>
            <a:ext cx="8382000" cy="3048000"/>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43B9C40B-7807-45C5-8CDA-5C9C2BF05EE6}"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a:xfrm>
            <a:off x="0" y="1600200"/>
            <a:ext cx="9144000" cy="4525963"/>
          </a:xfrm>
        </p:spPr>
        <p:txBody>
          <a:bodyPr>
            <a:normAutofit fontScale="70000" lnSpcReduction="20000"/>
          </a:bodyPr>
          <a:lstStyle/>
          <a:p>
            <a:pPr>
              <a:buNone/>
            </a:pPr>
            <a:r>
              <a:rPr lang="en-US" dirty="0" smtClean="0"/>
              <a:t>  &lt;assign&gt; =&gt;&lt;id&gt;= &lt;</a:t>
            </a:r>
            <a:r>
              <a:rPr lang="en-US" dirty="0" err="1" smtClean="0"/>
              <a:t>expr</a:t>
            </a:r>
            <a:r>
              <a:rPr lang="en-US" dirty="0" smtClean="0"/>
              <a:t>&gt;</a:t>
            </a:r>
          </a:p>
          <a:p>
            <a:pPr>
              <a:buNone/>
            </a:pPr>
            <a:r>
              <a:rPr lang="en-US" dirty="0" smtClean="0"/>
              <a:t>		=&gt;&lt;id&gt;= &lt;</a:t>
            </a:r>
            <a:r>
              <a:rPr lang="en-US" dirty="0" err="1" smtClean="0"/>
              <a:t>expr</a:t>
            </a:r>
            <a:r>
              <a:rPr lang="en-US" dirty="0" smtClean="0"/>
              <a:t>&gt;+ &lt;term&gt;</a:t>
            </a:r>
          </a:p>
          <a:p>
            <a:pPr>
              <a:buNone/>
            </a:pPr>
            <a:r>
              <a:rPr lang="en-US" dirty="0" smtClean="0"/>
              <a:t>		=&gt;&lt;id&gt;= &lt;</a:t>
            </a:r>
            <a:r>
              <a:rPr lang="en-US" dirty="0" err="1" smtClean="0"/>
              <a:t>expr</a:t>
            </a:r>
            <a:r>
              <a:rPr lang="en-US" dirty="0" smtClean="0"/>
              <a:t>&gt;+ &lt;term&gt; *&lt;factor&gt;</a:t>
            </a:r>
          </a:p>
          <a:p>
            <a:pPr>
              <a:buNone/>
            </a:pPr>
            <a:r>
              <a:rPr lang="en-US" dirty="0" smtClean="0"/>
              <a:t>		=&gt;&lt;id&gt;= &lt;</a:t>
            </a:r>
            <a:r>
              <a:rPr lang="en-US" dirty="0" err="1" smtClean="0"/>
              <a:t>expr</a:t>
            </a:r>
            <a:r>
              <a:rPr lang="en-US" dirty="0" smtClean="0"/>
              <a:t>&gt;+ &lt;term&gt; *&lt;id&gt;</a:t>
            </a:r>
          </a:p>
          <a:p>
            <a:pPr>
              <a:buNone/>
            </a:pPr>
            <a:r>
              <a:rPr lang="en-US" dirty="0" smtClean="0"/>
              <a:t>		=&gt;&lt;id&gt;= &lt;</a:t>
            </a:r>
            <a:r>
              <a:rPr lang="en-US" dirty="0" err="1" smtClean="0"/>
              <a:t>expr</a:t>
            </a:r>
            <a:r>
              <a:rPr lang="en-US" dirty="0" smtClean="0"/>
              <a:t>&gt;+ &lt;term&gt; * A</a:t>
            </a:r>
          </a:p>
          <a:p>
            <a:pPr>
              <a:buNone/>
            </a:pPr>
            <a:r>
              <a:rPr lang="en-US" dirty="0" smtClean="0"/>
              <a:t>		=&gt;&lt;id&gt;= &lt;</a:t>
            </a:r>
            <a:r>
              <a:rPr lang="en-US" dirty="0" err="1" smtClean="0"/>
              <a:t>expr</a:t>
            </a:r>
            <a:r>
              <a:rPr lang="en-US" dirty="0" smtClean="0"/>
              <a:t>&gt;+ &lt;factor&gt; * A</a:t>
            </a:r>
          </a:p>
          <a:p>
            <a:pPr>
              <a:buNone/>
            </a:pPr>
            <a:r>
              <a:rPr lang="en-US" dirty="0" smtClean="0"/>
              <a:t>		=&gt;&lt;id&gt;= &lt;</a:t>
            </a:r>
            <a:r>
              <a:rPr lang="en-US" dirty="0" err="1" smtClean="0"/>
              <a:t>expr</a:t>
            </a:r>
            <a:r>
              <a:rPr lang="en-US" dirty="0" smtClean="0"/>
              <a:t>&gt;+ &lt;id&gt; * A</a:t>
            </a:r>
          </a:p>
          <a:p>
            <a:pPr>
              <a:buNone/>
            </a:pPr>
            <a:r>
              <a:rPr lang="en-US" dirty="0" smtClean="0"/>
              <a:t>		=&gt;&lt;id&gt;= &lt;</a:t>
            </a:r>
            <a:r>
              <a:rPr lang="en-US" dirty="0" err="1" smtClean="0"/>
              <a:t>expr</a:t>
            </a:r>
            <a:r>
              <a:rPr lang="en-US" dirty="0" smtClean="0"/>
              <a:t>&gt;+ C * A</a:t>
            </a:r>
          </a:p>
          <a:p>
            <a:pPr>
              <a:buNone/>
            </a:pPr>
            <a:r>
              <a:rPr lang="en-US" dirty="0" smtClean="0"/>
              <a:t>		=&gt;&lt;id&gt;= &lt;term&gt;+ C * A</a:t>
            </a:r>
          </a:p>
          <a:p>
            <a:pPr>
              <a:buNone/>
            </a:pPr>
            <a:r>
              <a:rPr lang="en-US" dirty="0" smtClean="0"/>
              <a:t>		=&gt;&lt;id&gt;= &lt;factor&gt;+ C * A</a:t>
            </a:r>
          </a:p>
          <a:p>
            <a:pPr>
              <a:buNone/>
            </a:pPr>
            <a:r>
              <a:rPr lang="en-US" dirty="0" smtClean="0"/>
              <a:t>		=&gt;&lt;id&gt;= &lt;id&gt;+ C * A</a:t>
            </a:r>
          </a:p>
          <a:p>
            <a:pPr>
              <a:buNone/>
            </a:pPr>
            <a:r>
              <a:rPr lang="en-US" dirty="0" smtClean="0"/>
              <a:t>		=&gt;&lt;id&gt;= B + C * A</a:t>
            </a:r>
          </a:p>
          <a:p>
            <a:pPr>
              <a:buNone/>
            </a:pPr>
            <a:r>
              <a:rPr lang="en-US" dirty="0" smtClean="0"/>
              <a:t>		=&gt; A = B + C * A</a:t>
            </a: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pic>
        <p:nvPicPr>
          <p:cNvPr id="5" name="Picture 2"/>
          <p:cNvPicPr>
            <a:picLocks noChangeAspect="1" noChangeArrowheads="1"/>
          </p:cNvPicPr>
          <p:nvPr/>
        </p:nvPicPr>
        <p:blipFill>
          <a:blip r:embed="rId2"/>
          <a:srcRect/>
          <a:stretch>
            <a:fillRect/>
          </a:stretch>
        </p:blipFill>
        <p:spPr bwMode="auto">
          <a:xfrm>
            <a:off x="5029200" y="1295400"/>
            <a:ext cx="4953000" cy="4953000"/>
          </a:xfrm>
          <a:prstGeom prst="rect">
            <a:avLst/>
          </a:prstGeom>
          <a:noFill/>
          <a:ln w="9525">
            <a:noFill/>
            <a:miter lim="800000"/>
            <a:headEnd/>
            <a:tailEnd/>
          </a:ln>
          <a:effectLst/>
        </p:spPr>
      </p:pic>
      <p:sp>
        <p:nvSpPr>
          <p:cNvPr id="6" name="Slide Number Placeholder 5"/>
          <p:cNvSpPr>
            <a:spLocks noGrp="1"/>
          </p:cNvSpPr>
          <p:nvPr>
            <p:ph type="sldNum" sz="quarter" idx="12"/>
          </p:nvPr>
        </p:nvSpPr>
        <p:spPr/>
        <p:txBody>
          <a:bodyPr/>
          <a:lstStyle/>
          <a:p>
            <a:fld id="{43B9C40B-7807-45C5-8CDA-5C9C2BF05EE6}" type="slidenum">
              <a:rPr lang="en-US" smtClean="0"/>
              <a:pPr/>
              <a:t>18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path" presetSubtype="0" accel="50000" decel="50000" fill="hold" nodeType="clickEffect">
                                  <p:stCondLst>
                                    <p:cond delay="0"/>
                                  </p:stCondLst>
                                  <p:childTnLst>
                                    <p:animMotion origin="layout" path="M 0 0  L -0.25 0  E" pathEditMode="relative" ptsTypes="">
                                      <p:cBhvr>
                                        <p:cTn id="6" dur="2000" fill="hold"/>
                                        <p:tgtEl>
                                          <p:spTgt spid="5"/>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Recursive Descent Parsing</a:t>
            </a:r>
            <a:endParaRPr lang="en-US" b="1"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 Parsing is the process of tracing or constructing</a:t>
            </a:r>
          </a:p>
          <a:p>
            <a:pPr>
              <a:buNone/>
            </a:pPr>
            <a:r>
              <a:rPr lang="en-US" dirty="0" smtClean="0"/>
              <a:t>     a parse tree for a given input string.</a:t>
            </a:r>
          </a:p>
          <a:p>
            <a:pPr>
              <a:buNone/>
            </a:pPr>
            <a:r>
              <a:rPr lang="en-US" dirty="0" smtClean="0"/>
              <a:t> - Parsers usually do not analyze lexemes; that is</a:t>
            </a:r>
          </a:p>
          <a:p>
            <a:pPr>
              <a:buNone/>
            </a:pPr>
            <a:r>
              <a:rPr lang="en-US" dirty="0" smtClean="0"/>
              <a:t>     done by a lexical analyzer, which is called by the</a:t>
            </a:r>
          </a:p>
          <a:p>
            <a:pPr>
              <a:buNone/>
            </a:pPr>
            <a:r>
              <a:rPr lang="en-US" dirty="0" smtClean="0"/>
              <a:t>     parser.</a:t>
            </a:r>
          </a:p>
          <a:p>
            <a:pPr>
              <a:buNone/>
            </a:pPr>
            <a:r>
              <a:rPr lang="en-US" dirty="0" smtClean="0"/>
              <a:t> - A recursive descent parser traces out a parse </a:t>
            </a:r>
          </a:p>
          <a:p>
            <a:pPr>
              <a:buNone/>
            </a:pPr>
            <a:r>
              <a:rPr lang="en-US" dirty="0" smtClean="0"/>
              <a:t>     tree in top-down order; it is a top-down parser.</a:t>
            </a:r>
          </a:p>
          <a:p>
            <a:pPr>
              <a:buNone/>
            </a:pPr>
            <a:r>
              <a:rPr lang="en-US" dirty="0" smtClean="0"/>
              <a:t>- Each </a:t>
            </a:r>
            <a:r>
              <a:rPr lang="en-US" dirty="0" err="1" smtClean="0"/>
              <a:t>nonterminal</a:t>
            </a:r>
            <a:r>
              <a:rPr lang="en-US" dirty="0" smtClean="0"/>
              <a:t> in the grammar has a </a:t>
            </a:r>
          </a:p>
          <a:p>
            <a:pPr>
              <a:buNone/>
            </a:pPr>
            <a:r>
              <a:rPr lang="en-US" dirty="0" smtClean="0"/>
              <a:t>     subprogram associated with it; the subprogram</a:t>
            </a:r>
          </a:p>
          <a:p>
            <a:pPr>
              <a:buNone/>
            </a:pPr>
            <a:r>
              <a:rPr lang="en-US" dirty="0" smtClean="0"/>
              <a:t>     parses all sentential forms that the </a:t>
            </a:r>
            <a:r>
              <a:rPr lang="en-US" dirty="0" err="1" smtClean="0"/>
              <a:t>nonterminal</a:t>
            </a:r>
            <a:endParaRPr lang="en-US" dirty="0" smtClean="0"/>
          </a:p>
          <a:p>
            <a:pPr>
              <a:buNone/>
            </a:pPr>
            <a:r>
              <a:rPr lang="en-US" dirty="0" smtClean="0"/>
              <a:t>     can generate.</a:t>
            </a: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Outline</a:t>
            </a:r>
            <a:endParaRPr lang="en-US" b="1" dirty="0"/>
          </a:p>
        </p:txBody>
      </p:sp>
      <p:sp>
        <p:nvSpPr>
          <p:cNvPr id="3" name="Content Placeholder 2"/>
          <p:cNvSpPr>
            <a:spLocks noGrp="1"/>
          </p:cNvSpPr>
          <p:nvPr>
            <p:ph idx="1"/>
          </p:nvPr>
        </p:nvSpPr>
        <p:spPr/>
        <p:txBody>
          <a:bodyPr/>
          <a:lstStyle/>
          <a:p>
            <a:r>
              <a:rPr lang="en-US" dirty="0" smtClean="0"/>
              <a:t> Introduction</a:t>
            </a:r>
          </a:p>
          <a:p>
            <a:r>
              <a:rPr lang="en-US" dirty="0" smtClean="0"/>
              <a:t>The General Problem of Describing Syntax</a:t>
            </a:r>
          </a:p>
          <a:p>
            <a:r>
              <a:rPr lang="en-US" dirty="0" smtClean="0"/>
              <a:t>Formal Methods of Describing Syntax</a:t>
            </a:r>
          </a:p>
          <a:p>
            <a:r>
              <a:rPr lang="en-US" dirty="0" smtClean="0"/>
              <a:t>Attribute Grammars</a:t>
            </a:r>
          </a:p>
          <a:p>
            <a:r>
              <a:rPr lang="en-US" dirty="0" smtClean="0"/>
              <a:t>Describing the Meanings of Programs: Dynamic Semantics</a:t>
            </a: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algn="ctr">
              <a:buNone/>
            </a:pPr>
            <a:r>
              <a:rPr lang="en-US" sz="4000" b="1" dirty="0" smtClean="0"/>
              <a:t>Continue…</a:t>
            </a:r>
          </a:p>
          <a:p>
            <a:pPr>
              <a:buNone/>
            </a:pPr>
            <a:endParaRPr lang="en-US" dirty="0"/>
          </a:p>
          <a:p>
            <a:pPr>
              <a:buNone/>
            </a:pPr>
            <a:r>
              <a:rPr lang="en-US" dirty="0" smtClean="0"/>
              <a:t>- The recursive descent parsing subprograms are</a:t>
            </a:r>
          </a:p>
          <a:p>
            <a:pPr>
              <a:buNone/>
            </a:pPr>
            <a:r>
              <a:rPr lang="en-US" dirty="0" smtClean="0"/>
              <a:t>     built directly from the grammar rules.</a:t>
            </a:r>
          </a:p>
          <a:p>
            <a:pPr>
              <a:buNone/>
            </a:pPr>
            <a:r>
              <a:rPr lang="en-US" dirty="0" smtClean="0"/>
              <a:t> - Recursive descent parsers, like other top-down</a:t>
            </a:r>
          </a:p>
          <a:p>
            <a:pPr>
              <a:buNone/>
            </a:pPr>
            <a:r>
              <a:rPr lang="en-US" dirty="0" smtClean="0"/>
              <a:t>     parsers, cannot be built from left-recursive</a:t>
            </a:r>
          </a:p>
          <a:p>
            <a:pPr>
              <a:buNone/>
            </a:pPr>
            <a:r>
              <a:rPr lang="en-US" dirty="0" smtClean="0"/>
              <a:t>     grammars.</a:t>
            </a:r>
          </a:p>
          <a:p>
            <a:pPr>
              <a:buNone/>
            </a:pPr>
            <a:endParaRPr lang="en-US" dirty="0" smtClean="0"/>
          </a:p>
          <a:p>
            <a:pPr>
              <a:buNone/>
            </a:pPr>
            <a:r>
              <a:rPr lang="en-US" b="1" dirty="0" smtClean="0"/>
              <a:t>Example:</a:t>
            </a:r>
            <a:r>
              <a:rPr lang="en-US" dirty="0" smtClean="0"/>
              <a:t> For the grammar:</a:t>
            </a:r>
          </a:p>
          <a:p>
            <a:pPr>
              <a:buNone/>
            </a:pPr>
            <a:r>
              <a:rPr lang="en-US" dirty="0" smtClean="0"/>
              <a:t>   &lt;term&gt; -&gt; &lt;factor&gt; {(* | /) &lt;factor&gt;}</a:t>
            </a: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Continue…</a:t>
            </a:r>
            <a:br>
              <a:rPr lang="en-US" b="1" dirty="0" smtClean="0"/>
            </a:br>
            <a:endParaRPr lang="en-US" dirty="0"/>
          </a:p>
        </p:txBody>
      </p:sp>
      <p:sp>
        <p:nvSpPr>
          <p:cNvPr id="3" name="Content Placeholder 2"/>
          <p:cNvSpPr>
            <a:spLocks noGrp="1"/>
          </p:cNvSpPr>
          <p:nvPr>
            <p:ph idx="1"/>
          </p:nvPr>
        </p:nvSpPr>
        <p:spPr>
          <a:xfrm>
            <a:off x="457200" y="1524000"/>
            <a:ext cx="8229600" cy="4602163"/>
          </a:xfrm>
        </p:spPr>
        <p:txBody>
          <a:bodyPr>
            <a:normAutofit fontScale="92500" lnSpcReduction="20000"/>
          </a:bodyPr>
          <a:lstStyle/>
          <a:p>
            <a:pPr>
              <a:buNone/>
            </a:pPr>
            <a:r>
              <a:rPr lang="en-US" dirty="0" smtClean="0"/>
              <a:t>We could use the following recursive descent</a:t>
            </a:r>
          </a:p>
          <a:p>
            <a:pPr>
              <a:buNone/>
            </a:pPr>
            <a:r>
              <a:rPr lang="en-US" dirty="0" smtClean="0"/>
              <a:t>   parsing subprogram (this one is written in C)</a:t>
            </a:r>
          </a:p>
          <a:p>
            <a:pPr>
              <a:buNone/>
            </a:pPr>
            <a:r>
              <a:rPr lang="en-US" dirty="0" smtClean="0"/>
              <a:t>  void term() { </a:t>
            </a:r>
          </a:p>
          <a:p>
            <a:pPr>
              <a:buNone/>
            </a:pPr>
            <a:r>
              <a:rPr lang="en-US" dirty="0" smtClean="0"/>
              <a:t>    factor();  /* parse the first factor*/</a:t>
            </a:r>
          </a:p>
          <a:p>
            <a:pPr>
              <a:buNone/>
            </a:pPr>
            <a:r>
              <a:rPr lang="en-US" dirty="0" smtClean="0"/>
              <a:t>    while (</a:t>
            </a:r>
            <a:r>
              <a:rPr lang="en-US" dirty="0" err="1" smtClean="0"/>
              <a:t>next_token</a:t>
            </a:r>
            <a:r>
              <a:rPr lang="en-US" dirty="0" smtClean="0"/>
              <a:t> == </a:t>
            </a:r>
            <a:r>
              <a:rPr lang="en-US" dirty="0" err="1" smtClean="0"/>
              <a:t>ast_code</a:t>
            </a:r>
            <a:r>
              <a:rPr lang="en-US" dirty="0" smtClean="0"/>
              <a:t> || </a:t>
            </a:r>
          </a:p>
          <a:p>
            <a:pPr>
              <a:buNone/>
            </a:pPr>
            <a:r>
              <a:rPr lang="en-US" dirty="0" smtClean="0"/>
              <a:t>          </a:t>
            </a:r>
            <a:r>
              <a:rPr lang="en-US" dirty="0" err="1" smtClean="0"/>
              <a:t>next_token</a:t>
            </a:r>
            <a:r>
              <a:rPr lang="en-US" dirty="0" smtClean="0"/>
              <a:t> == </a:t>
            </a:r>
            <a:r>
              <a:rPr lang="en-US" dirty="0" err="1" smtClean="0"/>
              <a:t>slash_code</a:t>
            </a:r>
            <a:r>
              <a:rPr lang="en-US" dirty="0" smtClean="0"/>
              <a:t>) {</a:t>
            </a:r>
          </a:p>
          <a:p>
            <a:pPr>
              <a:buNone/>
            </a:pPr>
            <a:r>
              <a:rPr lang="en-US" dirty="0" smtClean="0"/>
              <a:t>      lexical();  /* get next token */</a:t>
            </a:r>
          </a:p>
          <a:p>
            <a:pPr>
              <a:buNone/>
            </a:pPr>
            <a:r>
              <a:rPr lang="en-US" dirty="0" smtClean="0"/>
              <a:t>      factor();  /* parse the next factor */</a:t>
            </a:r>
          </a:p>
          <a:p>
            <a:pPr>
              <a:buNone/>
            </a:pPr>
            <a:r>
              <a:rPr lang="en-US" dirty="0" smtClean="0"/>
              <a:t>    }</a:t>
            </a:r>
          </a:p>
          <a:p>
            <a:pPr>
              <a:buNone/>
            </a:pPr>
            <a:r>
              <a:rPr lang="en-US" dirty="0" smtClean="0"/>
              <a:t>  } </a:t>
            </a: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Static semantics</a:t>
            </a:r>
            <a:endParaRPr lang="en-US" b="1" dirty="0"/>
          </a:p>
        </p:txBody>
      </p:sp>
      <p:sp>
        <p:nvSpPr>
          <p:cNvPr id="3" name="Content Placeholder 2"/>
          <p:cNvSpPr>
            <a:spLocks noGrp="1"/>
          </p:cNvSpPr>
          <p:nvPr>
            <p:ph idx="1"/>
          </p:nvPr>
        </p:nvSpPr>
        <p:spPr>
          <a:xfrm>
            <a:off x="304800" y="1600200"/>
            <a:ext cx="8610600" cy="4525963"/>
          </a:xfrm>
        </p:spPr>
        <p:txBody>
          <a:bodyPr>
            <a:normAutofit fontScale="92500" lnSpcReduction="10000"/>
          </a:bodyPr>
          <a:lstStyle/>
          <a:p>
            <a:pPr>
              <a:buNone/>
            </a:pPr>
            <a:r>
              <a:rPr lang="en-US" dirty="0" smtClean="0"/>
              <a:t>The static semantics of a language is only indirectly related to the meaning of programs during execution; rather, it has to do with the legal forms of programs (syntax rather than semantics).</a:t>
            </a:r>
          </a:p>
          <a:p>
            <a:pPr>
              <a:buNone/>
            </a:pPr>
            <a:r>
              <a:rPr lang="en-US" b="1" dirty="0" smtClean="0"/>
              <a:t>Categories:</a:t>
            </a:r>
          </a:p>
          <a:p>
            <a:pPr>
              <a:buNone/>
            </a:pPr>
            <a:r>
              <a:rPr lang="en-US" dirty="0" smtClean="0"/>
              <a:t>      1. Context-free but unmanageable (e.g. type </a:t>
            </a:r>
          </a:p>
          <a:p>
            <a:pPr>
              <a:buNone/>
            </a:pPr>
            <a:r>
              <a:rPr lang="en-US" dirty="0" smtClean="0"/>
              <a:t>           checking).</a:t>
            </a:r>
          </a:p>
          <a:p>
            <a:pPr>
              <a:buNone/>
            </a:pPr>
            <a:r>
              <a:rPr lang="en-US" dirty="0" smtClean="0"/>
              <a:t>      2. </a:t>
            </a:r>
            <a:r>
              <a:rPr lang="en-US" dirty="0" err="1" smtClean="0"/>
              <a:t>Noncontext</a:t>
            </a:r>
            <a:r>
              <a:rPr lang="en-US" dirty="0" smtClean="0"/>
              <a:t>-free (e.g. variables must be </a:t>
            </a:r>
          </a:p>
          <a:p>
            <a:pPr>
              <a:buNone/>
            </a:pPr>
            <a:r>
              <a:rPr lang="en-US" dirty="0" smtClean="0"/>
              <a:t>           declared before they are used).</a:t>
            </a: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Attribute Grammars (AGs) (Knuth, 1968)</a:t>
            </a:r>
            <a:endParaRPr lang="en-US" sz="3600" b="1" dirty="0"/>
          </a:p>
        </p:txBody>
      </p:sp>
      <p:sp>
        <p:nvSpPr>
          <p:cNvPr id="3" name="Content Placeholder 2"/>
          <p:cNvSpPr>
            <a:spLocks noGrp="1"/>
          </p:cNvSpPr>
          <p:nvPr>
            <p:ph idx="1"/>
          </p:nvPr>
        </p:nvSpPr>
        <p:spPr/>
        <p:txBody>
          <a:bodyPr/>
          <a:lstStyle/>
          <a:p>
            <a:pPr>
              <a:buNone/>
            </a:pPr>
            <a:r>
              <a:rPr lang="en-US" dirty="0" smtClean="0"/>
              <a:t>- </a:t>
            </a:r>
            <a:r>
              <a:rPr lang="en-US" dirty="0" err="1" smtClean="0"/>
              <a:t>Cfgs</a:t>
            </a:r>
            <a:r>
              <a:rPr lang="en-US" dirty="0" smtClean="0"/>
              <a:t> cannot describe all of the syntax of programming languages.</a:t>
            </a:r>
          </a:p>
          <a:p>
            <a:pPr>
              <a:buNone/>
            </a:pPr>
            <a:r>
              <a:rPr lang="en-US" dirty="0" smtClean="0"/>
              <a:t> - Additions to </a:t>
            </a:r>
            <a:r>
              <a:rPr lang="en-US" dirty="0" err="1" smtClean="0"/>
              <a:t>cfgs</a:t>
            </a:r>
            <a:r>
              <a:rPr lang="en-US" dirty="0" smtClean="0"/>
              <a:t> to carry some semantic info</a:t>
            </a:r>
          </a:p>
          <a:p>
            <a:pPr>
              <a:buNone/>
            </a:pPr>
            <a:r>
              <a:rPr lang="en-US" dirty="0" smtClean="0"/>
              <a:t>   along through parse trees.</a:t>
            </a:r>
          </a:p>
          <a:p>
            <a:pPr>
              <a:buNone/>
            </a:pPr>
            <a:r>
              <a:rPr lang="en-US" b="1" dirty="0" smtClean="0"/>
              <a:t>Primary value of AGs:</a:t>
            </a:r>
          </a:p>
          <a:p>
            <a:pPr>
              <a:buNone/>
            </a:pPr>
            <a:r>
              <a:rPr lang="en-US" dirty="0" smtClean="0"/>
              <a:t>   1. Static semantics specification</a:t>
            </a:r>
          </a:p>
          <a:p>
            <a:pPr>
              <a:buNone/>
            </a:pPr>
            <a:r>
              <a:rPr lang="en-US" dirty="0" smtClean="0"/>
              <a:t>   2. Compiler design(static semantics checking)</a:t>
            </a: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pPr algn="ctr">
              <a:buNone/>
            </a:pPr>
            <a:r>
              <a:rPr lang="en-US" b="1" dirty="0" smtClean="0"/>
              <a:t>Continue..</a:t>
            </a:r>
          </a:p>
          <a:p>
            <a:pPr>
              <a:buNone/>
            </a:pPr>
            <a:r>
              <a:rPr lang="en-US" b="1" dirty="0" smtClean="0"/>
              <a:t>Def: </a:t>
            </a:r>
            <a:r>
              <a:rPr lang="en-US" dirty="0" smtClean="0"/>
              <a:t>An attribute grammar is a </a:t>
            </a:r>
            <a:r>
              <a:rPr lang="en-US" smtClean="0"/>
              <a:t>cfg</a:t>
            </a:r>
            <a:endParaRPr lang="en-US" dirty="0" smtClean="0"/>
          </a:p>
          <a:p>
            <a:pPr>
              <a:buNone/>
            </a:pPr>
            <a:r>
              <a:rPr lang="en-US" dirty="0" smtClean="0"/>
              <a:t>  with the following additions:</a:t>
            </a:r>
          </a:p>
          <a:p>
            <a:pPr>
              <a:buNone/>
            </a:pPr>
            <a:r>
              <a:rPr lang="en-US" dirty="0" smtClean="0"/>
              <a:t>  1. For each grammar symbol x there is a set A(x) of attribute values.</a:t>
            </a:r>
          </a:p>
          <a:p>
            <a:pPr>
              <a:buNone/>
            </a:pPr>
            <a:r>
              <a:rPr lang="en-US" dirty="0" smtClean="0"/>
              <a:t>   2. Each rule has a set of functions that define</a:t>
            </a:r>
          </a:p>
          <a:p>
            <a:pPr>
              <a:buNone/>
            </a:pPr>
            <a:r>
              <a:rPr lang="en-US" dirty="0" smtClean="0"/>
              <a:t>       certain attributes of the </a:t>
            </a:r>
            <a:r>
              <a:rPr lang="en-US" dirty="0" err="1" smtClean="0"/>
              <a:t>nonterminals</a:t>
            </a:r>
            <a:r>
              <a:rPr lang="en-US" dirty="0" smtClean="0"/>
              <a:t> in the rule.</a:t>
            </a:r>
          </a:p>
          <a:p>
            <a:pPr>
              <a:buNone/>
            </a:pPr>
            <a:r>
              <a:rPr lang="en-US" dirty="0" smtClean="0"/>
              <a:t>   3. Each rule has a (possibly empty) set of</a:t>
            </a:r>
          </a:p>
          <a:p>
            <a:pPr>
              <a:buNone/>
            </a:pPr>
            <a:r>
              <a:rPr lang="en-US" dirty="0" smtClean="0"/>
              <a:t>       predicates to check for attribute consistency.</a:t>
            </a: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Dynamic Semantics</a:t>
            </a:r>
            <a:endParaRPr lang="en-US" b="1" dirty="0"/>
          </a:p>
        </p:txBody>
      </p:sp>
      <p:sp>
        <p:nvSpPr>
          <p:cNvPr id="3" name="Content Placeholder 2"/>
          <p:cNvSpPr>
            <a:spLocks noGrp="1"/>
          </p:cNvSpPr>
          <p:nvPr>
            <p:ph idx="1"/>
          </p:nvPr>
        </p:nvSpPr>
        <p:spPr/>
        <p:txBody>
          <a:bodyPr>
            <a:normAutofit fontScale="92500"/>
          </a:bodyPr>
          <a:lstStyle/>
          <a:p>
            <a:pPr>
              <a:buFontTx/>
              <a:buChar char="-"/>
            </a:pPr>
            <a:r>
              <a:rPr lang="en-US" dirty="0" smtClean="0"/>
              <a:t>No single widely acceptable notation or formalism for describing semantics.</a:t>
            </a:r>
          </a:p>
          <a:p>
            <a:pPr>
              <a:buNone/>
            </a:pPr>
            <a:r>
              <a:rPr lang="en-US" b="1" dirty="0" smtClean="0"/>
              <a:t>I. Operational Semantics</a:t>
            </a:r>
          </a:p>
          <a:p>
            <a:pPr>
              <a:buNone/>
            </a:pPr>
            <a:r>
              <a:rPr lang="en-US" dirty="0" smtClean="0"/>
              <a:t>   - Describe the meaning of a program by executing</a:t>
            </a:r>
          </a:p>
          <a:p>
            <a:pPr>
              <a:buNone/>
            </a:pPr>
            <a:r>
              <a:rPr lang="en-US" dirty="0" smtClean="0"/>
              <a:t>     its statements on a machine, either simulated or </a:t>
            </a:r>
          </a:p>
          <a:p>
            <a:pPr>
              <a:buNone/>
            </a:pPr>
            <a:r>
              <a:rPr lang="en-US" dirty="0" smtClean="0"/>
              <a:t>     actual.  The change in the state of the machine </a:t>
            </a:r>
          </a:p>
          <a:p>
            <a:pPr>
              <a:buNone/>
            </a:pPr>
            <a:r>
              <a:rPr lang="en-US" dirty="0" smtClean="0"/>
              <a:t>     (memory, registers, etc.) defines the meaning of </a:t>
            </a:r>
          </a:p>
          <a:p>
            <a:pPr>
              <a:buNone/>
            </a:pPr>
            <a:r>
              <a:rPr lang="en-US" dirty="0" smtClean="0"/>
              <a:t>     the statement</a:t>
            </a: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Continue..</a:t>
            </a:r>
            <a:endParaRPr lang="en-US" b="1" dirty="0"/>
          </a:p>
        </p:txBody>
      </p:sp>
      <p:sp>
        <p:nvSpPr>
          <p:cNvPr id="3" name="Content Placeholder 2"/>
          <p:cNvSpPr>
            <a:spLocks noGrp="1"/>
          </p:cNvSpPr>
          <p:nvPr>
            <p:ph idx="1"/>
          </p:nvPr>
        </p:nvSpPr>
        <p:spPr>
          <a:xfrm>
            <a:off x="457200" y="1600200"/>
            <a:ext cx="8382000" cy="4525963"/>
          </a:xfrm>
        </p:spPr>
        <p:txBody>
          <a:bodyPr>
            <a:normAutofit fontScale="92500" lnSpcReduction="20000"/>
          </a:bodyPr>
          <a:lstStyle/>
          <a:p>
            <a:pPr>
              <a:buNone/>
            </a:pPr>
            <a:r>
              <a:rPr lang="en-US" dirty="0" smtClean="0"/>
              <a:t>- To use operational semantics for a high-level </a:t>
            </a:r>
          </a:p>
          <a:p>
            <a:pPr>
              <a:buNone/>
            </a:pPr>
            <a:r>
              <a:rPr lang="en-US" dirty="0" smtClean="0"/>
              <a:t>   language,  a virtual machine in needed</a:t>
            </a:r>
          </a:p>
          <a:p>
            <a:pPr>
              <a:buNone/>
            </a:pPr>
            <a:r>
              <a:rPr lang="en-US" dirty="0" smtClean="0"/>
              <a:t>- A hardware pure interpreter would be too expensive</a:t>
            </a:r>
          </a:p>
          <a:p>
            <a:pPr>
              <a:buFontTx/>
              <a:buChar char="-"/>
            </a:pPr>
            <a:r>
              <a:rPr lang="en-US" b="1" dirty="0" smtClean="0"/>
              <a:t>A software pure interpreter also has problems:</a:t>
            </a:r>
          </a:p>
          <a:p>
            <a:pPr>
              <a:buNone/>
            </a:pPr>
            <a:r>
              <a:rPr lang="en-US" dirty="0" smtClean="0"/>
              <a:t>1. The detailed characteristics of the particular</a:t>
            </a:r>
          </a:p>
          <a:p>
            <a:pPr>
              <a:buNone/>
            </a:pPr>
            <a:r>
              <a:rPr lang="en-US" dirty="0" smtClean="0"/>
              <a:t>       computer would make actions difficult to </a:t>
            </a:r>
          </a:p>
          <a:p>
            <a:pPr>
              <a:buNone/>
            </a:pPr>
            <a:r>
              <a:rPr lang="en-US" dirty="0" smtClean="0"/>
              <a:t>       understand.</a:t>
            </a:r>
          </a:p>
          <a:p>
            <a:pPr>
              <a:buNone/>
            </a:pPr>
            <a:r>
              <a:rPr lang="en-US" dirty="0" smtClean="0"/>
              <a:t>  2. Such a semantic definition would be machine-       dependent.</a:t>
            </a:r>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rmAutofit/>
          </a:bodyPr>
          <a:lstStyle/>
          <a:p>
            <a:r>
              <a:rPr lang="en-US" b="1" dirty="0" smtClean="0"/>
              <a:t>A better alternative:</a:t>
            </a:r>
            <a:r>
              <a:rPr lang="en-US" dirty="0" smtClean="0"/>
              <a:t> </a:t>
            </a:r>
            <a:br>
              <a:rPr lang="en-US" dirty="0" smtClean="0"/>
            </a:br>
            <a:r>
              <a:rPr lang="en-US" dirty="0" smtClean="0"/>
              <a:t>A complete computer simulation</a:t>
            </a:r>
            <a:endParaRPr lang="en-US" dirty="0"/>
          </a:p>
        </p:txBody>
      </p:sp>
      <p:sp>
        <p:nvSpPr>
          <p:cNvPr id="3" name="Content Placeholder 2"/>
          <p:cNvSpPr>
            <a:spLocks noGrp="1"/>
          </p:cNvSpPr>
          <p:nvPr>
            <p:ph idx="1"/>
          </p:nvPr>
        </p:nvSpPr>
        <p:spPr>
          <a:xfrm>
            <a:off x="457200" y="1752600"/>
            <a:ext cx="8229600" cy="4373563"/>
          </a:xfrm>
        </p:spPr>
        <p:txBody>
          <a:bodyPr/>
          <a:lstStyle/>
          <a:p>
            <a:pPr>
              <a:buNone/>
            </a:pPr>
            <a:r>
              <a:rPr lang="en-US" b="1" dirty="0" smtClean="0"/>
              <a:t>The process:</a:t>
            </a:r>
          </a:p>
          <a:p>
            <a:pPr>
              <a:buNone/>
            </a:pPr>
            <a:r>
              <a:rPr lang="en-US" dirty="0" smtClean="0"/>
              <a:t>   1. Build a translator (translates source code to the machine code of an idealized computer).</a:t>
            </a:r>
          </a:p>
          <a:p>
            <a:pPr>
              <a:buNone/>
            </a:pPr>
            <a:r>
              <a:rPr lang="en-US" dirty="0" smtClean="0"/>
              <a:t>   2. Build a simulator for the idealized computer.</a:t>
            </a:r>
          </a:p>
          <a:p>
            <a:pPr>
              <a:buNone/>
            </a:pPr>
            <a:r>
              <a:rPr lang="en-US" b="1" dirty="0" smtClean="0"/>
              <a:t>Evaluation of operational semantics:</a:t>
            </a:r>
          </a:p>
          <a:p>
            <a:pPr>
              <a:buNone/>
            </a:pPr>
            <a:r>
              <a:rPr lang="en-US" dirty="0" smtClean="0"/>
              <a:t>   - Good if used informally</a:t>
            </a:r>
          </a:p>
          <a:p>
            <a:pPr>
              <a:buNone/>
            </a:pPr>
            <a:r>
              <a:rPr lang="en-US" dirty="0" smtClean="0"/>
              <a:t>   - Extremely complex if used formally</a:t>
            </a: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Axiomatic Semantics</a:t>
            </a:r>
            <a:endParaRPr lang="en-US" b="1" dirty="0"/>
          </a:p>
        </p:txBody>
      </p:sp>
      <p:sp>
        <p:nvSpPr>
          <p:cNvPr id="3" name="Content Placeholder 2"/>
          <p:cNvSpPr>
            <a:spLocks noGrp="1"/>
          </p:cNvSpPr>
          <p:nvPr>
            <p:ph idx="1"/>
          </p:nvPr>
        </p:nvSpPr>
        <p:spPr>
          <a:xfrm>
            <a:off x="0" y="1600200"/>
            <a:ext cx="9144000" cy="4525963"/>
          </a:xfrm>
        </p:spPr>
        <p:txBody>
          <a:bodyPr>
            <a:normAutofit/>
          </a:bodyPr>
          <a:lstStyle/>
          <a:p>
            <a:pPr>
              <a:buNone/>
            </a:pPr>
            <a:r>
              <a:rPr lang="en-US" dirty="0" smtClean="0"/>
              <a:t>- Based on formal logic (first order predicate calculus).</a:t>
            </a:r>
          </a:p>
          <a:p>
            <a:pPr>
              <a:buNone/>
            </a:pPr>
            <a:r>
              <a:rPr lang="en-US" dirty="0" smtClean="0"/>
              <a:t>- Original purpose: formal program verification.</a:t>
            </a:r>
          </a:p>
          <a:p>
            <a:pPr>
              <a:buNone/>
            </a:pPr>
            <a:r>
              <a:rPr lang="en-US" dirty="0" smtClean="0"/>
              <a:t>- </a:t>
            </a:r>
            <a:r>
              <a:rPr lang="en-US" b="1" dirty="0" smtClean="0"/>
              <a:t>Approach: </a:t>
            </a:r>
            <a:r>
              <a:rPr lang="en-US" dirty="0" smtClean="0"/>
              <a:t>Define axioms or inference rules for</a:t>
            </a:r>
          </a:p>
          <a:p>
            <a:pPr>
              <a:buNone/>
            </a:pPr>
            <a:r>
              <a:rPr lang="en-US" dirty="0" smtClean="0"/>
              <a:t>                      each statement type in the language</a:t>
            </a:r>
          </a:p>
          <a:p>
            <a:pPr>
              <a:buNone/>
            </a:pPr>
            <a:r>
              <a:rPr lang="en-US" dirty="0" smtClean="0"/>
              <a:t>                      (to allow transformations of expressions </a:t>
            </a:r>
          </a:p>
          <a:p>
            <a:pPr>
              <a:buNone/>
            </a:pPr>
            <a:r>
              <a:rPr lang="en-US" dirty="0" smtClean="0"/>
              <a:t>                      to other expressions).</a:t>
            </a:r>
          </a:p>
          <a:p>
            <a:pPr>
              <a:buNone/>
            </a:pPr>
            <a:endParaRPr lang="en-US" dirty="0" smtClean="0"/>
          </a:p>
          <a:p>
            <a:pPr>
              <a:buNone/>
            </a:pP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Continue..</a:t>
            </a:r>
            <a:endParaRPr lang="en-US" b="1" dirty="0"/>
          </a:p>
        </p:txBody>
      </p:sp>
      <p:sp>
        <p:nvSpPr>
          <p:cNvPr id="3" name="Content Placeholder 2"/>
          <p:cNvSpPr>
            <a:spLocks noGrp="1"/>
          </p:cNvSpPr>
          <p:nvPr>
            <p:ph idx="1"/>
          </p:nvPr>
        </p:nvSpPr>
        <p:spPr>
          <a:xfrm>
            <a:off x="0" y="1600200"/>
            <a:ext cx="9144000" cy="4525963"/>
          </a:xfrm>
        </p:spPr>
        <p:txBody>
          <a:bodyPr>
            <a:normAutofit lnSpcReduction="10000"/>
          </a:bodyPr>
          <a:lstStyle/>
          <a:p>
            <a:pPr>
              <a:buNone/>
            </a:pPr>
            <a:r>
              <a:rPr lang="en-US" dirty="0" smtClean="0"/>
              <a:t>- The expressions are called assertions or Predicates.</a:t>
            </a:r>
          </a:p>
          <a:p>
            <a:pPr>
              <a:buNone/>
            </a:pPr>
            <a:r>
              <a:rPr lang="en-US" dirty="0" smtClean="0"/>
              <a:t>- An assertion before a statement (a precondition)</a:t>
            </a:r>
          </a:p>
          <a:p>
            <a:pPr>
              <a:buNone/>
            </a:pPr>
            <a:r>
              <a:rPr lang="en-US" dirty="0" smtClean="0"/>
              <a:t>    states the relationships and constraints among </a:t>
            </a:r>
          </a:p>
          <a:p>
            <a:pPr>
              <a:buNone/>
            </a:pPr>
            <a:r>
              <a:rPr lang="en-US" dirty="0" smtClean="0"/>
              <a:t>    variables that are true at that point in execution.</a:t>
            </a:r>
          </a:p>
          <a:p>
            <a:pPr>
              <a:buNone/>
            </a:pPr>
            <a:r>
              <a:rPr lang="en-US" dirty="0" smtClean="0"/>
              <a:t>- An assertion following a statement is a  post-condition.</a:t>
            </a:r>
          </a:p>
          <a:p>
            <a:pPr>
              <a:buNone/>
            </a:pPr>
            <a:r>
              <a:rPr lang="en-US" dirty="0" smtClean="0"/>
              <a:t>- A weakest precondition is the least restrictive</a:t>
            </a:r>
          </a:p>
          <a:p>
            <a:pPr>
              <a:buNone/>
            </a:pPr>
            <a:r>
              <a:rPr lang="en-US" dirty="0" smtClean="0"/>
              <a:t>    precondition that will guarantee the </a:t>
            </a:r>
            <a:r>
              <a:rPr lang="en-US" dirty="0" err="1" smtClean="0"/>
              <a:t>postcondition</a:t>
            </a: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Introduction</a:t>
            </a:r>
            <a:endParaRPr lang="en-US" b="1" dirty="0"/>
          </a:p>
        </p:txBody>
      </p:sp>
      <p:sp>
        <p:nvSpPr>
          <p:cNvPr id="3" name="Content Placeholder 2"/>
          <p:cNvSpPr>
            <a:spLocks noGrp="1"/>
          </p:cNvSpPr>
          <p:nvPr>
            <p:ph idx="1"/>
          </p:nvPr>
        </p:nvSpPr>
        <p:spPr/>
        <p:txBody>
          <a:bodyPr/>
          <a:lstStyle/>
          <a:p>
            <a:pPr>
              <a:buNone/>
            </a:pPr>
            <a:r>
              <a:rPr lang="en-US" b="1" dirty="0" smtClean="0">
                <a:latin typeface="Times New Roman" pitchFamily="18" charset="0"/>
                <a:cs typeface="Times New Roman" pitchFamily="18" charset="0"/>
              </a:rPr>
              <a:t>Syntax - </a:t>
            </a:r>
            <a:r>
              <a:rPr lang="en-US" dirty="0" smtClean="0">
                <a:latin typeface="Times New Roman" pitchFamily="18" charset="0"/>
                <a:cs typeface="Times New Roman" pitchFamily="18" charset="0"/>
              </a:rPr>
              <a:t>the form or structure of the expressions, statements, and program units</a:t>
            </a:r>
          </a:p>
          <a:p>
            <a:pPr>
              <a:buNone/>
            </a:pPr>
            <a:endParaRPr lang="en-US" dirty="0" smtClean="0">
              <a:latin typeface="Times New Roman" pitchFamily="18" charset="0"/>
              <a:cs typeface="Times New Roman" pitchFamily="18" charset="0"/>
            </a:endParaRPr>
          </a:p>
          <a:p>
            <a:pPr>
              <a:buNone/>
            </a:pPr>
            <a:r>
              <a:rPr lang="en-US" b="1" dirty="0" smtClean="0">
                <a:latin typeface="Times New Roman" pitchFamily="18" charset="0"/>
                <a:cs typeface="Times New Roman" pitchFamily="18" charset="0"/>
              </a:rPr>
              <a:t>Semantics - </a:t>
            </a:r>
            <a:r>
              <a:rPr lang="en-US" dirty="0" smtClean="0">
                <a:latin typeface="Times New Roman" pitchFamily="18" charset="0"/>
                <a:cs typeface="Times New Roman" pitchFamily="18" charset="0"/>
              </a:rPr>
              <a:t>the meaning of the expressions, </a:t>
            </a:r>
          </a:p>
          <a:p>
            <a:pPr>
              <a:buNone/>
            </a:pPr>
            <a:r>
              <a:rPr lang="en-US" dirty="0" smtClean="0">
                <a:latin typeface="Times New Roman" pitchFamily="18" charset="0"/>
                <a:cs typeface="Times New Roman" pitchFamily="18" charset="0"/>
              </a:rPr>
              <a:t>                     statements, and program units</a:t>
            </a:r>
            <a:endParaRPr lang="en-US"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a:buNone/>
            </a:pPr>
            <a:r>
              <a:rPr lang="en-US" dirty="0" smtClean="0"/>
              <a:t>An example:  a := b + 1  {a &gt; 1}</a:t>
            </a:r>
          </a:p>
          <a:p>
            <a:pPr>
              <a:buNone/>
            </a:pPr>
            <a:r>
              <a:rPr lang="en-US" dirty="0" smtClean="0"/>
              <a:t>One possible precondition: {b &gt; 10}</a:t>
            </a:r>
          </a:p>
          <a:p>
            <a:pPr>
              <a:buNone/>
            </a:pPr>
            <a:r>
              <a:rPr lang="en-US" dirty="0" smtClean="0"/>
              <a:t>      Weakest precondition:         {b &gt; 0}</a:t>
            </a:r>
          </a:p>
          <a:p>
            <a:pPr>
              <a:buNone/>
            </a:pPr>
            <a:r>
              <a:rPr lang="en-US" dirty="0" smtClean="0"/>
              <a:t>Let S1 and S2 be adjacent program statements. If S1 and S2 have the following pre- and </a:t>
            </a:r>
            <a:r>
              <a:rPr lang="en-US" dirty="0" err="1" smtClean="0"/>
              <a:t>postconditions</a:t>
            </a:r>
            <a:r>
              <a:rPr lang="en-US" dirty="0" smtClean="0"/>
              <a:t>.</a:t>
            </a:r>
          </a:p>
          <a:p>
            <a:pPr>
              <a:buNone/>
            </a:pPr>
            <a:r>
              <a:rPr lang="en-US" dirty="0" smtClean="0"/>
              <a:t>                     {P1} S1 {P2}</a:t>
            </a:r>
          </a:p>
          <a:p>
            <a:pPr>
              <a:buNone/>
            </a:pPr>
            <a:r>
              <a:rPr lang="en-US" dirty="0" smtClean="0"/>
              <a:t>                     {P2} S2 {P3}</a:t>
            </a:r>
          </a:p>
          <a:p>
            <a:pPr>
              <a:buNone/>
            </a:pPr>
            <a:r>
              <a:rPr lang="en-US" dirty="0"/>
              <a:t>T</a:t>
            </a:r>
            <a:r>
              <a:rPr lang="en-US" dirty="0" smtClean="0"/>
              <a:t>he inference rule for such a two-statement sequence is</a:t>
            </a:r>
          </a:p>
          <a:p>
            <a:pPr>
              <a:buNone/>
            </a:pPr>
            <a:r>
              <a:rPr lang="en-US" dirty="0" smtClean="0"/>
              <a:t>               {P1} S1 {P2}, {P2} S2 {P3}</a:t>
            </a:r>
          </a:p>
          <a:p>
            <a:pPr>
              <a:buNone/>
            </a:pPr>
            <a:r>
              <a:rPr lang="en-US" dirty="0" smtClean="0"/>
              <a:t>                        {P1} S1, S2 {P3}</a:t>
            </a: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cxnSp>
        <p:nvCxnSpPr>
          <p:cNvPr id="6" name="Straight Connector 5"/>
          <p:cNvCxnSpPr/>
          <p:nvPr/>
        </p:nvCxnSpPr>
        <p:spPr>
          <a:xfrm>
            <a:off x="1752600" y="5562600"/>
            <a:ext cx="33528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7" name="Slide Number Placeholder 6"/>
          <p:cNvSpPr>
            <a:spLocks noGrp="1"/>
          </p:cNvSpPr>
          <p:nvPr>
            <p:ph type="sldNum" sz="quarter" idx="12"/>
          </p:nvPr>
        </p:nvSpPr>
        <p:spPr/>
        <p:txBody>
          <a:bodyPr/>
          <a:lstStyle/>
          <a:p>
            <a:fld id="{43B9C40B-7807-45C5-8CDA-5C9C2BF05EE6}" type="slidenum">
              <a:rPr lang="en-US" smtClean="0"/>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An inference rule for logical pretest loop</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None/>
            </a:pPr>
            <a:r>
              <a:rPr lang="en-US" dirty="0" smtClean="0"/>
              <a:t>For the loop construct:</a:t>
            </a:r>
          </a:p>
          <a:p>
            <a:pPr>
              <a:buNone/>
            </a:pPr>
            <a:r>
              <a:rPr lang="en-US" dirty="0"/>
              <a:t>	</a:t>
            </a:r>
            <a:r>
              <a:rPr lang="en-US" dirty="0" smtClean="0"/>
              <a:t>			{P} while B do S end {Q}</a:t>
            </a:r>
          </a:p>
          <a:p>
            <a:pPr>
              <a:buNone/>
            </a:pPr>
            <a:r>
              <a:rPr lang="en-US" dirty="0" smtClean="0"/>
              <a:t>the inference rule is:</a:t>
            </a:r>
          </a:p>
          <a:p>
            <a:pPr>
              <a:buNone/>
            </a:pPr>
            <a:r>
              <a:rPr lang="en-US" dirty="0"/>
              <a:t>	</a:t>
            </a:r>
            <a:r>
              <a:rPr lang="en-US" dirty="0" smtClean="0"/>
              <a:t>		(I and B) S {I}</a:t>
            </a:r>
          </a:p>
          <a:p>
            <a:pPr>
              <a:buNone/>
            </a:pPr>
            <a:r>
              <a:rPr lang="en-US" dirty="0" smtClean="0"/>
              <a:t>     {I} while B do S {I and (not B)}</a:t>
            </a:r>
          </a:p>
          <a:p>
            <a:pPr>
              <a:buNone/>
            </a:pPr>
            <a:r>
              <a:rPr lang="en-US" dirty="0" smtClean="0"/>
              <a:t>where I is the loop invariant. This seems simple, but it is not. The complexity lies in finding an appropriate loop invariant.</a:t>
            </a: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cxnSp>
        <p:nvCxnSpPr>
          <p:cNvPr id="6" name="Straight Connector 5"/>
          <p:cNvCxnSpPr/>
          <p:nvPr/>
        </p:nvCxnSpPr>
        <p:spPr>
          <a:xfrm>
            <a:off x="990600" y="3960812"/>
            <a:ext cx="46482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7" name="Slide Number Placeholder 6"/>
          <p:cNvSpPr>
            <a:spLocks noGrp="1"/>
          </p:cNvSpPr>
          <p:nvPr>
            <p:ph type="sldNum" sz="quarter" idx="12"/>
          </p:nvPr>
        </p:nvSpPr>
        <p:spPr/>
        <p:txBody>
          <a:bodyPr/>
          <a:lstStyle/>
          <a:p>
            <a:fld id="{43B9C40B-7807-45C5-8CDA-5C9C2BF05EE6}"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Characteristics of the loop invariant</a:t>
            </a:r>
            <a:endParaRPr lang="en-US" dirty="0"/>
          </a:p>
        </p:txBody>
      </p:sp>
      <p:sp>
        <p:nvSpPr>
          <p:cNvPr id="3" name="Content Placeholder 2"/>
          <p:cNvSpPr>
            <a:spLocks noGrp="1"/>
          </p:cNvSpPr>
          <p:nvPr>
            <p:ph idx="1"/>
          </p:nvPr>
        </p:nvSpPr>
        <p:spPr>
          <a:xfrm>
            <a:off x="457200" y="1600200"/>
            <a:ext cx="8534400" cy="4525963"/>
          </a:xfrm>
        </p:spPr>
        <p:txBody>
          <a:bodyPr>
            <a:normAutofit fontScale="85000" lnSpcReduction="20000"/>
          </a:bodyPr>
          <a:lstStyle/>
          <a:p>
            <a:pPr>
              <a:buNone/>
            </a:pPr>
            <a:r>
              <a:rPr lang="en-US" dirty="0" smtClean="0"/>
              <a:t>I must meet the following conditions:</a:t>
            </a:r>
          </a:p>
          <a:p>
            <a:pPr marL="514350" indent="-514350">
              <a:buAutoNum type="arabicPeriod"/>
            </a:pPr>
            <a:r>
              <a:rPr lang="en-US" dirty="0" smtClean="0"/>
              <a:t>P =&gt; I (the loop invariant must be true initially)</a:t>
            </a:r>
          </a:p>
          <a:p>
            <a:pPr marL="514350" indent="-514350">
              <a:buAutoNum type="arabicPeriod"/>
            </a:pPr>
            <a:r>
              <a:rPr lang="en-US" dirty="0" smtClean="0"/>
              <a:t>{I} B {I}    (evaluation of the Boolean must not</a:t>
            </a:r>
          </a:p>
          <a:p>
            <a:pPr marL="514350" indent="-514350">
              <a:buNone/>
            </a:pPr>
            <a:r>
              <a:rPr lang="en-US" dirty="0" smtClean="0"/>
              <a:t>                        change the validity of I)</a:t>
            </a:r>
          </a:p>
          <a:p>
            <a:pPr marL="514350" indent="-514350">
              <a:buNone/>
            </a:pPr>
            <a:r>
              <a:rPr lang="en-US" dirty="0" smtClean="0"/>
              <a:t>3. {I and B} S {I}    (I is not changed by executing </a:t>
            </a:r>
          </a:p>
          <a:p>
            <a:pPr marL="514350" indent="-514350">
              <a:buNone/>
            </a:pPr>
            <a:r>
              <a:rPr lang="en-US" dirty="0" smtClean="0"/>
              <a:t>                                the body of the loop)</a:t>
            </a:r>
          </a:p>
          <a:p>
            <a:pPr marL="514350" indent="-514350">
              <a:buNone/>
            </a:pPr>
            <a:r>
              <a:rPr lang="en-US" dirty="0" smtClean="0"/>
              <a:t>4. (I and (not B)) =&gt; Q     (if I is true and B is false, </a:t>
            </a:r>
          </a:p>
          <a:p>
            <a:pPr marL="514350" indent="-514350">
              <a:buNone/>
            </a:pPr>
            <a:r>
              <a:rPr lang="en-US" dirty="0" smtClean="0"/>
              <a:t>                                             Q is implied)</a:t>
            </a:r>
          </a:p>
          <a:p>
            <a:pPr marL="514350" indent="-514350">
              <a:buNone/>
            </a:pPr>
            <a:r>
              <a:rPr lang="en-US" dirty="0" smtClean="0"/>
              <a:t>5. The loop terminates     (this can be difficult to</a:t>
            </a:r>
          </a:p>
          <a:p>
            <a:pPr marL="514350" indent="-514350">
              <a:buNone/>
            </a:pPr>
            <a:r>
              <a:rPr lang="en-US" dirty="0" smtClean="0"/>
              <a:t>                                               prove)</a:t>
            </a: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Characteristics of the loop invariant</a:t>
            </a:r>
            <a:endParaRPr lang="en-US" dirty="0"/>
          </a:p>
        </p:txBody>
      </p:sp>
      <p:sp>
        <p:nvSpPr>
          <p:cNvPr id="3" name="Content Placeholder 2"/>
          <p:cNvSpPr>
            <a:spLocks noGrp="1"/>
          </p:cNvSpPr>
          <p:nvPr>
            <p:ph idx="1"/>
          </p:nvPr>
        </p:nvSpPr>
        <p:spPr>
          <a:xfrm>
            <a:off x="457200" y="1600200"/>
            <a:ext cx="8534400" cy="4525963"/>
          </a:xfrm>
        </p:spPr>
        <p:txBody>
          <a:bodyPr>
            <a:normAutofit/>
          </a:bodyPr>
          <a:lstStyle/>
          <a:p>
            <a:r>
              <a:rPr lang="en-US" dirty="0" smtClean="0"/>
              <a:t>The loop invariant I is a weakened version of the loop </a:t>
            </a:r>
            <a:r>
              <a:rPr lang="en-US" dirty="0" err="1" smtClean="0"/>
              <a:t>postcondition</a:t>
            </a:r>
            <a:r>
              <a:rPr lang="en-US" dirty="0" smtClean="0"/>
              <a:t>, and it is also a precondition.</a:t>
            </a:r>
          </a:p>
          <a:p>
            <a:r>
              <a:rPr lang="en-US" dirty="0" smtClean="0"/>
              <a:t>I must be weak enough to be satisfied prior to the beginning of the loop, but when combined with the loop exit condition, it must be strong enough to force the truth of the </a:t>
            </a:r>
            <a:r>
              <a:rPr lang="en-US" dirty="0" err="1" smtClean="0"/>
              <a:t>postcondition</a:t>
            </a:r>
            <a:r>
              <a:rPr lang="en-US" dirty="0" smtClean="0"/>
              <a:t>.</a:t>
            </a: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of axiomatic semantics</a:t>
            </a:r>
            <a:endParaRPr lang="en-US" dirty="0"/>
          </a:p>
        </p:txBody>
      </p:sp>
      <p:sp>
        <p:nvSpPr>
          <p:cNvPr id="3" name="Content Placeholder 2"/>
          <p:cNvSpPr>
            <a:spLocks noGrp="1"/>
          </p:cNvSpPr>
          <p:nvPr>
            <p:ph idx="1"/>
          </p:nvPr>
        </p:nvSpPr>
        <p:spPr>
          <a:xfrm>
            <a:off x="152400" y="1600200"/>
            <a:ext cx="8839200" cy="4525963"/>
          </a:xfrm>
        </p:spPr>
        <p:txBody>
          <a:bodyPr/>
          <a:lstStyle/>
          <a:p>
            <a:r>
              <a:rPr lang="en-US" dirty="0" smtClean="0"/>
              <a:t>Developing axioms or inference rules for all of  the statements in a language is difficult.</a:t>
            </a:r>
          </a:p>
          <a:p>
            <a:pPr algn="just"/>
            <a:r>
              <a:rPr lang="en-US" dirty="0" smtClean="0"/>
              <a:t>It is a good tool for correctness proofs, and an excellent framework for reasoning about programs, but it is not as useful for language users and compiler writers.</a:t>
            </a: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Denotational</a:t>
            </a:r>
            <a:r>
              <a:rPr lang="en-US" dirty="0" smtClean="0"/>
              <a:t> Semantics</a:t>
            </a:r>
            <a:endParaRPr lang="en-US" dirty="0"/>
          </a:p>
        </p:txBody>
      </p:sp>
      <p:sp>
        <p:nvSpPr>
          <p:cNvPr id="3" name="Content Placeholder 2"/>
          <p:cNvSpPr>
            <a:spLocks noGrp="1"/>
          </p:cNvSpPr>
          <p:nvPr>
            <p:ph idx="1"/>
          </p:nvPr>
        </p:nvSpPr>
        <p:spPr>
          <a:xfrm>
            <a:off x="0" y="1600200"/>
            <a:ext cx="9144000" cy="4525963"/>
          </a:xfrm>
        </p:spPr>
        <p:txBody>
          <a:bodyPr>
            <a:normAutofit lnSpcReduction="10000"/>
          </a:bodyPr>
          <a:lstStyle/>
          <a:p>
            <a:r>
              <a:rPr lang="en-US" dirty="0" smtClean="0"/>
              <a:t>Based on recursive function theory.</a:t>
            </a:r>
          </a:p>
          <a:p>
            <a:r>
              <a:rPr lang="en-US" dirty="0" smtClean="0"/>
              <a:t>The most abstract semantics description method.</a:t>
            </a:r>
          </a:p>
          <a:p>
            <a:r>
              <a:rPr lang="en-US" dirty="0" smtClean="0"/>
              <a:t>The process of building a </a:t>
            </a:r>
            <a:r>
              <a:rPr lang="en-US" dirty="0" err="1" smtClean="0"/>
              <a:t>denotational</a:t>
            </a:r>
            <a:r>
              <a:rPr lang="en-US" dirty="0" smtClean="0"/>
              <a:t> specification for a language:</a:t>
            </a:r>
          </a:p>
          <a:p>
            <a:pPr marL="514350" indent="-514350">
              <a:buAutoNum type="arabicPeriod"/>
            </a:pPr>
            <a:r>
              <a:rPr lang="en-US" dirty="0" smtClean="0"/>
              <a:t>Define a mathematical object for each language entity.</a:t>
            </a:r>
          </a:p>
          <a:p>
            <a:pPr marL="514350" indent="-514350">
              <a:buAutoNum type="arabicPeriod"/>
            </a:pPr>
            <a:r>
              <a:rPr lang="en-US" dirty="0" smtClean="0"/>
              <a:t>Define a function that maps instances of the language entities onto instances of the </a:t>
            </a:r>
            <a:r>
              <a:rPr lang="en-US" dirty="0" err="1" smtClean="0"/>
              <a:t>corres-ponding</a:t>
            </a:r>
            <a:r>
              <a:rPr lang="en-US" dirty="0" smtClean="0"/>
              <a:t> mathematical objects.</a:t>
            </a: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Denotational</a:t>
            </a:r>
            <a:r>
              <a:rPr lang="en-US" dirty="0" smtClean="0"/>
              <a:t> Semantics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meaning of language constructs are defined by only the values of the program's variables.</a:t>
            </a:r>
          </a:p>
          <a:p>
            <a:r>
              <a:rPr lang="en-US" dirty="0" smtClean="0"/>
              <a:t>The state of a program is the values of all its current variables</a:t>
            </a:r>
          </a:p>
          <a:p>
            <a:pPr>
              <a:buNone/>
            </a:pPr>
            <a:r>
              <a:rPr lang="en-US" dirty="0"/>
              <a:t>	</a:t>
            </a:r>
            <a:r>
              <a:rPr lang="en-US" dirty="0" smtClean="0"/>
              <a:t>		</a:t>
            </a:r>
            <a:r>
              <a:rPr lang="pt-BR" dirty="0" smtClean="0"/>
              <a:t>s = {&lt;i1, v1&gt;, &lt;i2, v2&gt;, …, &lt;in, vn&gt;}</a:t>
            </a:r>
          </a:p>
          <a:p>
            <a:r>
              <a:rPr lang="en-US" dirty="0" smtClean="0"/>
              <a:t>The syntax of such binary numbers can be described by the following grammar rules:</a:t>
            </a:r>
          </a:p>
          <a:p>
            <a:r>
              <a:rPr lang="de-DE" dirty="0" smtClean="0"/>
              <a:t>&lt;bin_num&gt; → '0‘‚</a:t>
            </a:r>
          </a:p>
          <a:p>
            <a:pPr>
              <a:buNone/>
            </a:pPr>
            <a:r>
              <a:rPr lang="de-DE" dirty="0"/>
              <a:t>	</a:t>
            </a:r>
            <a:r>
              <a:rPr lang="de-DE" dirty="0" smtClean="0"/>
              <a:t>		    | '1'</a:t>
            </a:r>
          </a:p>
          <a:p>
            <a:pPr>
              <a:buNone/>
            </a:pPr>
            <a:r>
              <a:rPr lang="de-DE" dirty="0" smtClean="0"/>
              <a:t>			    |&lt;bin_num&gt; '0'</a:t>
            </a:r>
          </a:p>
          <a:p>
            <a:pPr>
              <a:buNone/>
            </a:pPr>
            <a:r>
              <a:rPr lang="de-DE" dirty="0" smtClean="0"/>
              <a:t>			    |&lt;bin_num&gt; '1'</a:t>
            </a: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Denotational</a:t>
            </a:r>
            <a:r>
              <a:rPr lang="en-US" dirty="0" smtClean="0"/>
              <a:t> Semantics</a:t>
            </a:r>
            <a:endParaRPr lang="en-US" dirty="0"/>
          </a:p>
        </p:txBody>
      </p:sp>
      <p:sp>
        <p:nvSpPr>
          <p:cNvPr id="3" name="Content Placeholder 2"/>
          <p:cNvSpPr>
            <a:spLocks noGrp="1"/>
          </p:cNvSpPr>
          <p:nvPr>
            <p:ph idx="1"/>
          </p:nvPr>
        </p:nvSpPr>
        <p:spPr>
          <a:xfrm>
            <a:off x="457200" y="1600200"/>
            <a:ext cx="8382000" cy="4525963"/>
          </a:xfrm>
        </p:spPr>
        <p:txBody>
          <a:bodyPr>
            <a:normAutofit fontScale="77500" lnSpcReduction="20000"/>
          </a:bodyPr>
          <a:lstStyle/>
          <a:p>
            <a:r>
              <a:rPr lang="en-US" dirty="0" smtClean="0"/>
              <a:t>Decimal Numbers</a:t>
            </a:r>
          </a:p>
          <a:p>
            <a:pPr>
              <a:buNone/>
            </a:pPr>
            <a:r>
              <a:rPr lang="en-US" dirty="0" smtClean="0"/>
              <a:t>&lt;</a:t>
            </a:r>
            <a:r>
              <a:rPr lang="en-US" dirty="0" err="1" smtClean="0"/>
              <a:t>dec_num</a:t>
            </a:r>
            <a:r>
              <a:rPr lang="en-US" dirty="0" smtClean="0"/>
              <a:t>&gt; →  0 | 1 | 2 | 3 | 4 | 5 | 6 | 7 | 8 | 9</a:t>
            </a:r>
          </a:p>
          <a:p>
            <a:pPr>
              <a:buNone/>
            </a:pPr>
            <a:r>
              <a:rPr lang="en-US" dirty="0" smtClean="0"/>
              <a:t>                              | &lt;</a:t>
            </a:r>
            <a:r>
              <a:rPr lang="en-US" dirty="0" err="1" smtClean="0"/>
              <a:t>dec_num</a:t>
            </a:r>
            <a:r>
              <a:rPr lang="en-US" dirty="0" smtClean="0"/>
              <a:t>&gt; (0 | 1 | 2 | 3 | 4 |</a:t>
            </a:r>
          </a:p>
          <a:p>
            <a:pPr>
              <a:buNone/>
            </a:pPr>
            <a:r>
              <a:rPr lang="en-US" dirty="0" smtClean="0"/>
              <a:t>                                              5 | 6 | 7 | 8 | 9)</a:t>
            </a:r>
          </a:p>
          <a:p>
            <a:pPr>
              <a:buNone/>
            </a:pPr>
            <a:r>
              <a:rPr lang="en-US" dirty="0" smtClean="0"/>
              <a:t>The </a:t>
            </a:r>
            <a:r>
              <a:rPr lang="en-US" dirty="0" err="1" smtClean="0"/>
              <a:t>denotational</a:t>
            </a:r>
            <a:r>
              <a:rPr lang="en-US" dirty="0" smtClean="0"/>
              <a:t> mappings for these syntax rules are:</a:t>
            </a:r>
          </a:p>
          <a:p>
            <a:pPr>
              <a:buNone/>
            </a:pPr>
            <a:r>
              <a:rPr lang="en-US" dirty="0" err="1" smtClean="0"/>
              <a:t>Mdec</a:t>
            </a:r>
            <a:r>
              <a:rPr lang="en-US" dirty="0" smtClean="0"/>
              <a:t>('0') =0, </a:t>
            </a:r>
            <a:r>
              <a:rPr lang="en-US" dirty="0" err="1" smtClean="0"/>
              <a:t>Mdec</a:t>
            </a:r>
            <a:r>
              <a:rPr lang="en-US" dirty="0" smtClean="0"/>
              <a:t>('1') =1, </a:t>
            </a:r>
            <a:r>
              <a:rPr lang="en-US" dirty="0" err="1" smtClean="0"/>
              <a:t>Mdec</a:t>
            </a:r>
            <a:r>
              <a:rPr lang="en-US" dirty="0" smtClean="0"/>
              <a:t>('2') =2, . . ., M</a:t>
            </a:r>
          </a:p>
          <a:p>
            <a:pPr>
              <a:buNone/>
            </a:pPr>
            <a:r>
              <a:rPr lang="en-US" dirty="0" err="1" smtClean="0"/>
              <a:t>dec</a:t>
            </a:r>
            <a:r>
              <a:rPr lang="en-US" dirty="0" smtClean="0"/>
              <a:t>('9') = 9 </a:t>
            </a:r>
          </a:p>
          <a:p>
            <a:pPr>
              <a:buNone/>
            </a:pPr>
            <a:r>
              <a:rPr lang="en-US" dirty="0" err="1" smtClean="0"/>
              <a:t>Mdec</a:t>
            </a:r>
            <a:r>
              <a:rPr lang="en-US" dirty="0" smtClean="0"/>
              <a:t>(&lt;</a:t>
            </a:r>
            <a:r>
              <a:rPr lang="en-US" dirty="0" err="1" smtClean="0"/>
              <a:t>dec_num</a:t>
            </a:r>
            <a:r>
              <a:rPr lang="en-US" dirty="0" smtClean="0"/>
              <a:t>&gt; '0') =10 *</a:t>
            </a:r>
            <a:r>
              <a:rPr lang="en-US" dirty="0" err="1" smtClean="0"/>
              <a:t>Mdec</a:t>
            </a:r>
            <a:r>
              <a:rPr lang="en-US" dirty="0" smtClean="0"/>
              <a:t>(&lt;</a:t>
            </a:r>
            <a:r>
              <a:rPr lang="en-US" dirty="0" err="1" smtClean="0"/>
              <a:t>dec_num</a:t>
            </a:r>
            <a:r>
              <a:rPr lang="en-US" dirty="0" smtClean="0"/>
              <a:t>&gt;)</a:t>
            </a:r>
          </a:p>
          <a:p>
            <a:pPr>
              <a:buNone/>
            </a:pPr>
            <a:r>
              <a:rPr lang="en-US" dirty="0" err="1" smtClean="0"/>
              <a:t>Mdec</a:t>
            </a:r>
            <a:r>
              <a:rPr lang="en-US" dirty="0" smtClean="0"/>
              <a:t>(&lt;</a:t>
            </a:r>
            <a:r>
              <a:rPr lang="en-US" dirty="0" err="1" smtClean="0"/>
              <a:t>dec_num</a:t>
            </a:r>
            <a:r>
              <a:rPr lang="en-US" dirty="0" smtClean="0"/>
              <a:t>&gt; '1') =10 *</a:t>
            </a:r>
            <a:r>
              <a:rPr lang="en-US" dirty="0" err="1" smtClean="0"/>
              <a:t>Mdec</a:t>
            </a:r>
            <a:r>
              <a:rPr lang="en-US" dirty="0" smtClean="0"/>
              <a:t>(&lt;</a:t>
            </a:r>
            <a:r>
              <a:rPr lang="en-US" dirty="0" err="1" smtClean="0"/>
              <a:t>dec_num</a:t>
            </a:r>
            <a:r>
              <a:rPr lang="en-US" dirty="0" smtClean="0"/>
              <a:t>&gt;) + 1</a:t>
            </a:r>
          </a:p>
          <a:p>
            <a:pPr>
              <a:buNone/>
            </a:pPr>
            <a:r>
              <a:rPr lang="en-US" dirty="0" smtClean="0"/>
              <a:t>. . .</a:t>
            </a:r>
          </a:p>
          <a:p>
            <a:pPr>
              <a:buNone/>
            </a:pPr>
            <a:r>
              <a:rPr lang="en-US" dirty="0" err="1" smtClean="0"/>
              <a:t>Mdec</a:t>
            </a:r>
            <a:r>
              <a:rPr lang="en-US" dirty="0" smtClean="0"/>
              <a:t>(&lt;</a:t>
            </a:r>
            <a:r>
              <a:rPr lang="en-US" dirty="0" err="1" smtClean="0"/>
              <a:t>dec_num</a:t>
            </a:r>
            <a:r>
              <a:rPr lang="en-US" dirty="0" smtClean="0"/>
              <a:t>&gt; '9') =10 *</a:t>
            </a:r>
            <a:r>
              <a:rPr lang="en-US" dirty="0" err="1" smtClean="0"/>
              <a:t>Mdec</a:t>
            </a:r>
            <a:r>
              <a:rPr lang="en-US" dirty="0" smtClean="0"/>
              <a:t>(&lt;</a:t>
            </a:r>
            <a:r>
              <a:rPr lang="en-US" dirty="0" err="1" smtClean="0"/>
              <a:t>dec_num</a:t>
            </a:r>
            <a:r>
              <a:rPr lang="en-US" dirty="0" smtClean="0"/>
              <a:t>&gt;) + 9</a:t>
            </a: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37</a:t>
            </a:fld>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Expressions</a:t>
            </a:r>
            <a:endParaRPr lang="en-US" dirty="0"/>
          </a:p>
        </p:txBody>
      </p:sp>
      <p:sp>
        <p:nvSpPr>
          <p:cNvPr id="3" name="Content Placeholder 2"/>
          <p:cNvSpPr>
            <a:spLocks noGrp="1"/>
          </p:cNvSpPr>
          <p:nvPr>
            <p:ph idx="1"/>
          </p:nvPr>
        </p:nvSpPr>
        <p:spPr>
          <a:xfrm>
            <a:off x="76200" y="1600200"/>
            <a:ext cx="8991600" cy="4525963"/>
          </a:xfrm>
        </p:spPr>
        <p:txBody>
          <a:bodyPr>
            <a:normAutofit fontScale="85000" lnSpcReduction="20000"/>
          </a:bodyPr>
          <a:lstStyle/>
          <a:p>
            <a:r>
              <a:rPr lang="en-US" dirty="0" smtClean="0"/>
              <a:t>Expressions are fundamental to most programming languages. We assume here that expressions have no side effects.</a:t>
            </a:r>
          </a:p>
          <a:p>
            <a:r>
              <a:rPr lang="en-US" dirty="0" smtClean="0"/>
              <a:t>Following is the BNF description of these expressions:</a:t>
            </a:r>
          </a:p>
          <a:p>
            <a:pPr>
              <a:buNone/>
            </a:pPr>
            <a:r>
              <a:rPr lang="en-US" dirty="0" smtClean="0"/>
              <a:t>&lt;</a:t>
            </a:r>
            <a:r>
              <a:rPr lang="en-US" dirty="0" err="1" smtClean="0"/>
              <a:t>expr</a:t>
            </a:r>
            <a:r>
              <a:rPr lang="en-US" dirty="0" smtClean="0"/>
              <a:t>&gt; →&lt;</a:t>
            </a:r>
            <a:r>
              <a:rPr lang="en-US" dirty="0" err="1" smtClean="0"/>
              <a:t>dec_num</a:t>
            </a:r>
            <a:r>
              <a:rPr lang="en-US" dirty="0" smtClean="0"/>
              <a:t>&gt; |&lt;</a:t>
            </a:r>
            <a:r>
              <a:rPr lang="en-US" dirty="0" err="1" smtClean="0"/>
              <a:t>var</a:t>
            </a:r>
            <a:r>
              <a:rPr lang="en-US" dirty="0" smtClean="0"/>
              <a:t>&gt; |&lt;</a:t>
            </a:r>
            <a:r>
              <a:rPr lang="en-US" dirty="0" err="1" smtClean="0"/>
              <a:t>binary_expr</a:t>
            </a:r>
            <a:r>
              <a:rPr lang="en-US" dirty="0" smtClean="0"/>
              <a:t>&gt;</a:t>
            </a:r>
          </a:p>
          <a:p>
            <a:pPr>
              <a:buNone/>
            </a:pPr>
            <a:r>
              <a:rPr lang="en-US" dirty="0" smtClean="0"/>
              <a:t>&lt;</a:t>
            </a:r>
            <a:r>
              <a:rPr lang="en-US" dirty="0" err="1" smtClean="0"/>
              <a:t>binary_expr</a:t>
            </a:r>
            <a:r>
              <a:rPr lang="en-US" dirty="0" smtClean="0"/>
              <a:t>&gt; →&lt;</a:t>
            </a:r>
            <a:r>
              <a:rPr lang="en-US" dirty="0" err="1" smtClean="0"/>
              <a:t>left_expr</a:t>
            </a:r>
            <a:r>
              <a:rPr lang="en-US" dirty="0" smtClean="0"/>
              <a:t>&gt; &lt;operator&gt; &lt;</a:t>
            </a:r>
            <a:r>
              <a:rPr lang="en-US" dirty="0" err="1" smtClean="0"/>
              <a:t>right_expr</a:t>
            </a:r>
            <a:r>
              <a:rPr lang="en-US" dirty="0" smtClean="0"/>
              <a:t>&gt;</a:t>
            </a:r>
          </a:p>
          <a:p>
            <a:pPr>
              <a:buNone/>
            </a:pPr>
            <a:r>
              <a:rPr lang="en-US" dirty="0" smtClean="0"/>
              <a:t>&lt;</a:t>
            </a:r>
            <a:r>
              <a:rPr lang="en-US" dirty="0" err="1" smtClean="0"/>
              <a:t>left_expr</a:t>
            </a:r>
            <a:r>
              <a:rPr lang="en-US" dirty="0" smtClean="0"/>
              <a:t>&gt; →&lt;</a:t>
            </a:r>
            <a:r>
              <a:rPr lang="en-US" dirty="0" err="1" smtClean="0"/>
              <a:t>dec_num</a:t>
            </a:r>
            <a:r>
              <a:rPr lang="en-US" dirty="0" smtClean="0"/>
              <a:t>&gt; |&lt;</a:t>
            </a:r>
            <a:r>
              <a:rPr lang="en-US" dirty="0" err="1" smtClean="0"/>
              <a:t>var</a:t>
            </a:r>
            <a:r>
              <a:rPr lang="en-US" dirty="0" smtClean="0"/>
              <a:t>&gt;</a:t>
            </a:r>
          </a:p>
          <a:p>
            <a:pPr>
              <a:buNone/>
            </a:pPr>
            <a:r>
              <a:rPr lang="en-US" dirty="0" smtClean="0"/>
              <a:t>&lt;</a:t>
            </a:r>
            <a:r>
              <a:rPr lang="en-US" dirty="0" err="1" smtClean="0"/>
              <a:t>right_expr</a:t>
            </a:r>
            <a:r>
              <a:rPr lang="en-US" dirty="0" smtClean="0"/>
              <a:t>&gt; →&lt;</a:t>
            </a:r>
            <a:r>
              <a:rPr lang="en-US" dirty="0" err="1" smtClean="0"/>
              <a:t>dec_num</a:t>
            </a:r>
            <a:r>
              <a:rPr lang="en-US" dirty="0" smtClean="0"/>
              <a:t>&gt; |&lt;</a:t>
            </a:r>
            <a:r>
              <a:rPr lang="en-US" dirty="0" err="1" smtClean="0"/>
              <a:t>var</a:t>
            </a:r>
            <a:r>
              <a:rPr lang="en-US" dirty="0" smtClean="0"/>
              <a:t>&gt;</a:t>
            </a:r>
          </a:p>
          <a:p>
            <a:pPr>
              <a:buNone/>
            </a:pPr>
            <a:r>
              <a:rPr lang="en-US" dirty="0" smtClean="0"/>
              <a:t>&lt;operator&gt; → + | *</a:t>
            </a:r>
          </a:p>
          <a:p>
            <a:pPr>
              <a:buNone/>
            </a:pPr>
            <a:r>
              <a:rPr lang="en-US" dirty="0" smtClean="0"/>
              <a:t>The only error we consider in expressions is a variable having an undefined value.</a:t>
            </a: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Expressions</a:t>
            </a:r>
            <a:endParaRPr lang="en-US" dirty="0"/>
          </a:p>
        </p:txBody>
      </p:sp>
      <p:sp>
        <p:nvSpPr>
          <p:cNvPr id="3" name="Content Placeholder 2"/>
          <p:cNvSpPr>
            <a:spLocks noGrp="1"/>
          </p:cNvSpPr>
          <p:nvPr>
            <p:ph idx="1"/>
          </p:nvPr>
        </p:nvSpPr>
        <p:spPr>
          <a:xfrm>
            <a:off x="457200" y="1219200"/>
            <a:ext cx="8229600" cy="5181600"/>
          </a:xfrm>
        </p:spPr>
        <p:txBody>
          <a:bodyPr>
            <a:normAutofit fontScale="70000" lnSpcReduction="20000"/>
          </a:bodyPr>
          <a:lstStyle/>
          <a:p>
            <a:pPr>
              <a:buNone/>
            </a:pPr>
            <a:r>
              <a:rPr lang="en-US" dirty="0" smtClean="0"/>
              <a:t>Me(&lt;</a:t>
            </a:r>
            <a:r>
              <a:rPr lang="en-US" dirty="0" err="1" smtClean="0"/>
              <a:t>expr</a:t>
            </a:r>
            <a:r>
              <a:rPr lang="en-US" dirty="0" smtClean="0"/>
              <a:t>&gt;, s) ∆=case &lt;</a:t>
            </a:r>
            <a:r>
              <a:rPr lang="en-US" dirty="0" err="1" smtClean="0"/>
              <a:t>expr</a:t>
            </a:r>
            <a:r>
              <a:rPr lang="en-US" dirty="0" smtClean="0"/>
              <a:t>&gt; of</a:t>
            </a:r>
          </a:p>
          <a:p>
            <a:pPr>
              <a:buNone/>
            </a:pPr>
            <a:r>
              <a:rPr lang="en-US" dirty="0" smtClean="0"/>
              <a:t>                      &lt;</a:t>
            </a:r>
            <a:r>
              <a:rPr lang="en-US" dirty="0" err="1" smtClean="0"/>
              <a:t>dec_num</a:t>
            </a:r>
            <a:r>
              <a:rPr lang="en-US" dirty="0" smtClean="0"/>
              <a:t>&gt; =&gt;</a:t>
            </a:r>
            <a:r>
              <a:rPr lang="en-US" dirty="0" err="1" smtClean="0"/>
              <a:t>Mdec</a:t>
            </a:r>
            <a:r>
              <a:rPr lang="en-US" dirty="0" smtClean="0"/>
              <a:t>(&lt;</a:t>
            </a:r>
            <a:r>
              <a:rPr lang="en-US" dirty="0" err="1" smtClean="0"/>
              <a:t>dec_num</a:t>
            </a:r>
            <a:r>
              <a:rPr lang="en-US" dirty="0" smtClean="0"/>
              <a:t>&gt;, s)</a:t>
            </a:r>
          </a:p>
          <a:p>
            <a:pPr>
              <a:buNone/>
            </a:pPr>
            <a:r>
              <a:rPr lang="en-US" dirty="0" smtClean="0"/>
              <a:t>                   &lt;</a:t>
            </a:r>
            <a:r>
              <a:rPr lang="en-US" dirty="0" err="1" smtClean="0"/>
              <a:t>var</a:t>
            </a:r>
            <a:r>
              <a:rPr lang="en-US" dirty="0" smtClean="0"/>
              <a:t>&gt; =&gt; if VARMAP(&lt;</a:t>
            </a:r>
            <a:r>
              <a:rPr lang="en-US" dirty="0" err="1" smtClean="0"/>
              <a:t>var</a:t>
            </a:r>
            <a:r>
              <a:rPr lang="en-US" dirty="0" smtClean="0"/>
              <a:t>&gt;, s) = </a:t>
            </a:r>
            <a:r>
              <a:rPr lang="en-US" dirty="0" err="1" smtClean="0"/>
              <a:t>undef</a:t>
            </a:r>
            <a:endParaRPr lang="en-US" dirty="0" smtClean="0"/>
          </a:p>
          <a:p>
            <a:pPr>
              <a:buNone/>
            </a:pPr>
            <a:r>
              <a:rPr lang="en-US" dirty="0" smtClean="0"/>
              <a:t>                			then error</a:t>
            </a:r>
          </a:p>
          <a:p>
            <a:pPr>
              <a:buNone/>
            </a:pPr>
            <a:r>
              <a:rPr lang="en-US" dirty="0" smtClean="0"/>
              <a:t>                                       else VARMAP(&lt;</a:t>
            </a:r>
            <a:r>
              <a:rPr lang="en-US" dirty="0" err="1" smtClean="0"/>
              <a:t>var</a:t>
            </a:r>
            <a:r>
              <a:rPr lang="en-US" dirty="0" smtClean="0"/>
              <a:t>&gt;, s)</a:t>
            </a:r>
          </a:p>
          <a:p>
            <a:pPr>
              <a:buNone/>
            </a:pPr>
            <a:r>
              <a:rPr lang="en-US" dirty="0" smtClean="0"/>
              <a:t>&lt;</a:t>
            </a:r>
            <a:r>
              <a:rPr lang="en-US" dirty="0" err="1" smtClean="0"/>
              <a:t>binary_expr</a:t>
            </a:r>
            <a:r>
              <a:rPr lang="en-US" dirty="0" smtClean="0"/>
              <a:t>&gt; =&gt;</a:t>
            </a:r>
          </a:p>
          <a:p>
            <a:pPr>
              <a:buNone/>
            </a:pPr>
            <a:r>
              <a:rPr lang="en-US" dirty="0" smtClean="0"/>
              <a:t>if(Me(&lt;</a:t>
            </a:r>
            <a:r>
              <a:rPr lang="en-US" dirty="0" err="1" smtClean="0"/>
              <a:t>binary_expr</a:t>
            </a:r>
            <a:r>
              <a:rPr lang="en-US" dirty="0" smtClean="0"/>
              <a:t>&gt;.&lt;</a:t>
            </a:r>
            <a:r>
              <a:rPr lang="en-US" dirty="0" err="1" smtClean="0"/>
              <a:t>left_expr</a:t>
            </a:r>
            <a:r>
              <a:rPr lang="en-US" dirty="0" smtClean="0"/>
              <a:t>&gt;,s) == </a:t>
            </a:r>
            <a:r>
              <a:rPr lang="en-US" dirty="0" err="1" smtClean="0"/>
              <a:t>undef</a:t>
            </a:r>
            <a:r>
              <a:rPr lang="en-US" smtClean="0"/>
              <a:t> OR</a:t>
            </a:r>
            <a:endParaRPr lang="en-US" dirty="0" smtClean="0"/>
          </a:p>
          <a:p>
            <a:pPr>
              <a:buNone/>
            </a:pPr>
            <a:r>
              <a:rPr lang="en-US" dirty="0" smtClean="0"/>
              <a:t>      Me(&lt;</a:t>
            </a:r>
            <a:r>
              <a:rPr lang="en-US" dirty="0" err="1" smtClean="0"/>
              <a:t>binary_expr</a:t>
            </a:r>
            <a:r>
              <a:rPr lang="en-US" dirty="0" smtClean="0"/>
              <a:t>&gt;.&lt;</a:t>
            </a:r>
            <a:r>
              <a:rPr lang="en-US" dirty="0" err="1" smtClean="0"/>
              <a:t>right_expr</a:t>
            </a:r>
            <a:r>
              <a:rPr lang="en-US" dirty="0" smtClean="0"/>
              <a:t>&gt;, s) == </a:t>
            </a:r>
            <a:r>
              <a:rPr lang="en-US" dirty="0" err="1" smtClean="0"/>
              <a:t>undef</a:t>
            </a:r>
            <a:r>
              <a:rPr lang="en-US" dirty="0" smtClean="0"/>
              <a:t>)</a:t>
            </a:r>
          </a:p>
          <a:p>
            <a:pPr>
              <a:buNone/>
            </a:pPr>
            <a:r>
              <a:rPr lang="en-US" dirty="0" smtClean="0"/>
              <a:t>then error</a:t>
            </a:r>
          </a:p>
          <a:p>
            <a:pPr>
              <a:buNone/>
            </a:pPr>
            <a:r>
              <a:rPr lang="en-US" dirty="0" smtClean="0"/>
              <a:t>else if (&lt;</a:t>
            </a:r>
            <a:r>
              <a:rPr lang="en-US" dirty="0" err="1" smtClean="0"/>
              <a:t>binary_expr</a:t>
            </a:r>
            <a:r>
              <a:rPr lang="en-US" dirty="0" smtClean="0"/>
              <a:t>&gt;.&lt;operator&gt; == '+')</a:t>
            </a:r>
          </a:p>
          <a:p>
            <a:pPr>
              <a:buNone/>
            </a:pPr>
            <a:r>
              <a:rPr lang="en-US" dirty="0" smtClean="0"/>
              <a:t>then Me(&lt;</a:t>
            </a:r>
            <a:r>
              <a:rPr lang="en-US" dirty="0" err="1" smtClean="0"/>
              <a:t>binary_expr</a:t>
            </a:r>
            <a:r>
              <a:rPr lang="en-US" dirty="0" smtClean="0"/>
              <a:t>&gt;.&lt;</a:t>
            </a:r>
            <a:r>
              <a:rPr lang="en-US" dirty="0" err="1" smtClean="0"/>
              <a:t>left_expr</a:t>
            </a:r>
            <a:r>
              <a:rPr lang="en-US" dirty="0" smtClean="0"/>
              <a:t>&gt;, s) +</a:t>
            </a:r>
          </a:p>
          <a:p>
            <a:pPr>
              <a:buNone/>
            </a:pPr>
            <a:r>
              <a:rPr lang="en-US" dirty="0" smtClean="0"/>
              <a:t>          Me(&lt;</a:t>
            </a:r>
            <a:r>
              <a:rPr lang="en-US" dirty="0" err="1" smtClean="0"/>
              <a:t>binary_expr</a:t>
            </a:r>
            <a:r>
              <a:rPr lang="en-US" dirty="0" smtClean="0"/>
              <a:t>&gt;.&lt;</a:t>
            </a:r>
            <a:r>
              <a:rPr lang="en-US" dirty="0" err="1" smtClean="0"/>
              <a:t>right_expr</a:t>
            </a:r>
            <a:r>
              <a:rPr lang="en-US" dirty="0" smtClean="0"/>
              <a:t>&gt;, s)</a:t>
            </a:r>
          </a:p>
          <a:p>
            <a:pPr>
              <a:buNone/>
            </a:pPr>
            <a:r>
              <a:rPr lang="en-US" dirty="0" smtClean="0"/>
              <a:t>else Me(&lt;</a:t>
            </a:r>
            <a:r>
              <a:rPr lang="en-US" dirty="0" err="1" smtClean="0"/>
              <a:t>binary_expr</a:t>
            </a:r>
            <a:r>
              <a:rPr lang="en-US" dirty="0" smtClean="0"/>
              <a:t>&gt;.&lt;</a:t>
            </a:r>
            <a:r>
              <a:rPr lang="en-US" dirty="0" err="1" smtClean="0"/>
              <a:t>left_expr</a:t>
            </a:r>
            <a:r>
              <a:rPr lang="en-US" dirty="0" smtClean="0"/>
              <a:t>&gt;, s) *</a:t>
            </a:r>
          </a:p>
          <a:p>
            <a:pPr>
              <a:buNone/>
            </a:pPr>
            <a:r>
              <a:rPr lang="en-US" dirty="0" smtClean="0"/>
              <a:t>         Me(&lt;</a:t>
            </a:r>
            <a:r>
              <a:rPr lang="en-US" dirty="0" err="1" smtClean="0"/>
              <a:t>binary_expr</a:t>
            </a:r>
            <a:r>
              <a:rPr lang="en-US" dirty="0" smtClean="0"/>
              <a:t>&gt;.&lt;</a:t>
            </a:r>
            <a:r>
              <a:rPr lang="en-US" dirty="0" err="1" smtClean="0"/>
              <a:t>right_expr</a:t>
            </a:r>
            <a:r>
              <a:rPr lang="en-US" dirty="0" smtClean="0"/>
              <a:t>&gt;, s)</a:t>
            </a: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Who must use language definition?</a:t>
            </a:r>
            <a:endParaRPr lang="en-US" b="1" dirty="0"/>
          </a:p>
        </p:txBody>
      </p:sp>
      <p:sp>
        <p:nvSpPr>
          <p:cNvPr id="3" name="Content Placeholder 2"/>
          <p:cNvSpPr>
            <a:spLocks noGrp="1"/>
          </p:cNvSpPr>
          <p:nvPr>
            <p:ph idx="1"/>
          </p:nvPr>
        </p:nvSpPr>
        <p:spPr/>
        <p:txBody>
          <a:bodyPr>
            <a:normAutofit fontScale="92500" lnSpcReduction="20000"/>
          </a:bodyPr>
          <a:lstStyle/>
          <a:p>
            <a:r>
              <a:rPr lang="en-US" dirty="0" smtClean="0"/>
              <a:t>Other language designers</a:t>
            </a:r>
          </a:p>
          <a:p>
            <a:r>
              <a:rPr lang="en-US" dirty="0" smtClean="0"/>
              <a:t> Implementers</a:t>
            </a:r>
          </a:p>
          <a:p>
            <a:r>
              <a:rPr lang="en-US" dirty="0" smtClean="0"/>
              <a:t>Programmers (the users of the language)</a:t>
            </a:r>
          </a:p>
          <a:p>
            <a:pPr>
              <a:buNone/>
            </a:pPr>
            <a:r>
              <a:rPr lang="en-US" dirty="0" smtClean="0"/>
              <a:t>A </a:t>
            </a:r>
            <a:r>
              <a:rPr lang="en-US" b="1" dirty="0" smtClean="0"/>
              <a:t>sentence</a:t>
            </a:r>
            <a:r>
              <a:rPr lang="en-US" dirty="0" smtClean="0"/>
              <a:t> is a string of characters over some </a:t>
            </a:r>
          </a:p>
          <a:p>
            <a:pPr>
              <a:buNone/>
            </a:pPr>
            <a:r>
              <a:rPr lang="en-US" dirty="0" smtClean="0"/>
              <a:t>  alphabet</a:t>
            </a:r>
          </a:p>
          <a:p>
            <a:pPr>
              <a:buNone/>
            </a:pPr>
            <a:r>
              <a:rPr lang="en-US" dirty="0" smtClean="0"/>
              <a:t>A </a:t>
            </a:r>
            <a:r>
              <a:rPr lang="en-US" b="1" dirty="0" smtClean="0"/>
              <a:t>language</a:t>
            </a:r>
            <a:r>
              <a:rPr lang="en-US" dirty="0" smtClean="0"/>
              <a:t> is a set of sentences</a:t>
            </a:r>
          </a:p>
          <a:p>
            <a:pPr>
              <a:buNone/>
            </a:pPr>
            <a:r>
              <a:rPr lang="en-US" dirty="0" smtClean="0"/>
              <a:t>A </a:t>
            </a:r>
            <a:r>
              <a:rPr lang="en-US" b="1" dirty="0" smtClean="0"/>
              <a:t>lexeme</a:t>
            </a:r>
            <a:r>
              <a:rPr lang="en-US" dirty="0" smtClean="0"/>
              <a:t> is the lowest level syntactic unit of a </a:t>
            </a:r>
          </a:p>
          <a:p>
            <a:pPr>
              <a:buNone/>
            </a:pPr>
            <a:r>
              <a:rPr lang="en-US" dirty="0" smtClean="0"/>
              <a:t>  language (e.g., *, sum, begin)</a:t>
            </a:r>
          </a:p>
          <a:p>
            <a:pPr>
              <a:buNone/>
            </a:pPr>
            <a:r>
              <a:rPr lang="en-US" dirty="0" smtClean="0"/>
              <a:t>A </a:t>
            </a:r>
            <a:r>
              <a:rPr lang="en-US" b="1" dirty="0" smtClean="0"/>
              <a:t>token</a:t>
            </a:r>
            <a:r>
              <a:rPr lang="en-US" dirty="0" smtClean="0"/>
              <a:t> is a category of lexemes (e.g., identifier).</a:t>
            </a:r>
            <a:endParaRPr lang="en-US" dirty="0"/>
          </a:p>
        </p:txBody>
      </p:sp>
      <p:sp>
        <p:nvSpPr>
          <p:cNvPr id="4" name="Footer Placeholder 3"/>
          <p:cNvSpPr>
            <a:spLocks noGrp="1"/>
          </p:cNvSpPr>
          <p:nvPr>
            <p:ph type="ftr" sz="quarter" idx="11"/>
          </p:nvPr>
        </p:nvSpPr>
        <p:spPr/>
        <p:txBody>
          <a:bodyPr/>
          <a:lstStyle/>
          <a:p>
            <a:r>
              <a:rPr lang="en-US" dirty="0" smtClean="0"/>
              <a:t>Muhammad Idrees  Lecturer University of Lahore</a:t>
            </a:r>
            <a:endParaRPr lang="en-US" dirty="0"/>
          </a:p>
        </p:txBody>
      </p:sp>
      <p:sp>
        <p:nvSpPr>
          <p:cNvPr id="5" name="Slide Number Placeholder 4"/>
          <p:cNvSpPr>
            <a:spLocks noGrp="1"/>
          </p:cNvSpPr>
          <p:nvPr>
            <p:ph type="sldNum" sz="quarter" idx="12"/>
          </p:nvPr>
        </p:nvSpPr>
        <p:spPr/>
        <p:txBody>
          <a:bodyPr/>
          <a:lstStyle/>
          <a:p>
            <a:fld id="{43B9C40B-7807-45C5-8CDA-5C9C2BF05EE6}" type="slidenum">
              <a:rPr lang="en-US" smtClean="0"/>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 Statements</a:t>
            </a:r>
            <a:endParaRPr lang="en-US" dirty="0"/>
          </a:p>
        </p:txBody>
      </p:sp>
      <p:sp>
        <p:nvSpPr>
          <p:cNvPr id="3" name="Content Placeholder 2"/>
          <p:cNvSpPr>
            <a:spLocks noGrp="1"/>
          </p:cNvSpPr>
          <p:nvPr>
            <p:ph idx="1"/>
          </p:nvPr>
        </p:nvSpPr>
        <p:spPr>
          <a:xfrm>
            <a:off x="152400" y="1219200"/>
            <a:ext cx="8915400" cy="5105400"/>
          </a:xfrm>
        </p:spPr>
        <p:txBody>
          <a:bodyPr>
            <a:normAutofit fontScale="85000" lnSpcReduction="10000"/>
          </a:bodyPr>
          <a:lstStyle/>
          <a:p>
            <a:pPr algn="just">
              <a:buNone/>
            </a:pPr>
            <a:r>
              <a:rPr lang="en-US" dirty="0" smtClean="0"/>
              <a:t>An assignment statement is an expression evaluation plus the setting of the  target variable to the expression’s value.</a:t>
            </a:r>
          </a:p>
          <a:p>
            <a:pPr algn="just">
              <a:buNone/>
            </a:pPr>
            <a:r>
              <a:rPr lang="en-US" dirty="0" smtClean="0"/>
              <a:t>This function can be described with the following:</a:t>
            </a:r>
          </a:p>
          <a:p>
            <a:pPr algn="just">
              <a:buNone/>
            </a:pPr>
            <a:r>
              <a:rPr lang="en-US" dirty="0" smtClean="0"/>
              <a:t>Ma(x := E, s) ∆=if Me(E, s) = error</a:t>
            </a:r>
          </a:p>
          <a:p>
            <a:pPr algn="just">
              <a:buNone/>
            </a:pPr>
            <a:r>
              <a:rPr lang="en-US" dirty="0" smtClean="0"/>
              <a:t>         then error</a:t>
            </a:r>
          </a:p>
          <a:p>
            <a:pPr algn="just">
              <a:buNone/>
            </a:pPr>
            <a:r>
              <a:rPr lang="en-US" dirty="0" smtClean="0"/>
              <a:t>         else s’ = {&lt;i1’,v1’&gt;,&lt;i2’,v2’&gt;,...,&lt;</a:t>
            </a:r>
            <a:r>
              <a:rPr lang="en-US" dirty="0" err="1" smtClean="0"/>
              <a:t>in’,vn</a:t>
            </a:r>
            <a:r>
              <a:rPr lang="en-US" dirty="0" smtClean="0"/>
              <a:t>’&gt;},where </a:t>
            </a:r>
          </a:p>
          <a:p>
            <a:pPr algn="just">
              <a:buNone/>
            </a:pPr>
            <a:r>
              <a:rPr lang="en-US" dirty="0"/>
              <a:t>	</a:t>
            </a:r>
            <a:r>
              <a:rPr lang="en-US" dirty="0" smtClean="0"/>
              <a:t>		for j = 1, 2, ..., n,</a:t>
            </a:r>
          </a:p>
          <a:p>
            <a:pPr algn="just">
              <a:buNone/>
            </a:pPr>
            <a:r>
              <a:rPr lang="en-US" dirty="0" smtClean="0"/>
              <a:t>                     </a:t>
            </a:r>
            <a:r>
              <a:rPr lang="en-US" dirty="0" err="1" smtClean="0"/>
              <a:t>vj</a:t>
            </a:r>
            <a:r>
              <a:rPr lang="en-US" dirty="0" smtClean="0"/>
              <a:t>’ = VARMAP(</a:t>
            </a:r>
            <a:r>
              <a:rPr lang="en-US" dirty="0" err="1" smtClean="0"/>
              <a:t>ij</a:t>
            </a:r>
            <a:r>
              <a:rPr lang="en-US" dirty="0" smtClean="0"/>
              <a:t>, s) if </a:t>
            </a:r>
            <a:r>
              <a:rPr lang="en-US" dirty="0" err="1" smtClean="0"/>
              <a:t>ij</a:t>
            </a:r>
            <a:r>
              <a:rPr lang="en-US" dirty="0" smtClean="0"/>
              <a:t> &lt;&gt; x</a:t>
            </a:r>
          </a:p>
          <a:p>
            <a:pPr algn="just">
              <a:buNone/>
            </a:pPr>
            <a:r>
              <a:rPr lang="en-US" dirty="0" smtClean="0"/>
              <a:t>                          = Me(E, s) if </a:t>
            </a:r>
            <a:r>
              <a:rPr lang="en-US" dirty="0" err="1" smtClean="0"/>
              <a:t>ij</a:t>
            </a:r>
            <a:r>
              <a:rPr lang="en-US" dirty="0" smtClean="0"/>
              <a:t> = x</a:t>
            </a:r>
          </a:p>
          <a:p>
            <a:pPr algn="just">
              <a:buNone/>
            </a:pPr>
            <a:r>
              <a:rPr lang="en-US" dirty="0" smtClean="0"/>
              <a:t>Note that the comparison in the third last line above, </a:t>
            </a:r>
            <a:r>
              <a:rPr lang="en-US" dirty="0" err="1" smtClean="0"/>
              <a:t>ij</a:t>
            </a:r>
            <a:r>
              <a:rPr lang="en-US" dirty="0" smtClean="0"/>
              <a:t> ==x, is of names, not values.</a:t>
            </a: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40</a:t>
            </a:fld>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Evaluation of </a:t>
            </a:r>
            <a:r>
              <a:rPr lang="en-US" dirty="0" err="1" smtClean="0"/>
              <a:t>denotational</a:t>
            </a:r>
            <a:r>
              <a:rPr lang="en-US" dirty="0" smtClean="0"/>
              <a:t> semantics</a:t>
            </a:r>
            <a:endParaRPr lang="en-US" dirty="0"/>
          </a:p>
        </p:txBody>
      </p:sp>
      <p:sp>
        <p:nvSpPr>
          <p:cNvPr id="3" name="Content Placeholder 2"/>
          <p:cNvSpPr>
            <a:spLocks noGrp="1"/>
          </p:cNvSpPr>
          <p:nvPr>
            <p:ph idx="1"/>
          </p:nvPr>
        </p:nvSpPr>
        <p:spPr/>
        <p:txBody>
          <a:bodyPr/>
          <a:lstStyle/>
          <a:p>
            <a:r>
              <a:rPr lang="en-US" dirty="0" smtClean="0"/>
              <a:t>Can be used to prove the correctness of programs.</a:t>
            </a:r>
          </a:p>
          <a:p>
            <a:r>
              <a:rPr lang="en-US" dirty="0" smtClean="0"/>
              <a:t>Provides a rigorous way to think about programs</a:t>
            </a:r>
          </a:p>
          <a:p>
            <a:r>
              <a:rPr lang="en-US" dirty="0" smtClean="0"/>
              <a:t>Can be an aid to language design</a:t>
            </a:r>
          </a:p>
          <a:p>
            <a:r>
              <a:rPr lang="en-US" dirty="0" smtClean="0"/>
              <a:t>Has been used in compiler generation systems.</a:t>
            </a: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41</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Formal approaches to describing </a:t>
            </a:r>
            <a:br>
              <a:rPr lang="en-US" b="1" dirty="0" smtClean="0"/>
            </a:br>
            <a:r>
              <a:rPr lang="en-US" b="1" dirty="0" smtClean="0"/>
              <a:t>  syntax:</a:t>
            </a:r>
            <a:endParaRPr lang="en-US" b="1" dirty="0"/>
          </a:p>
        </p:txBody>
      </p:sp>
      <p:sp>
        <p:nvSpPr>
          <p:cNvPr id="3" name="Content Placeholder 2"/>
          <p:cNvSpPr>
            <a:spLocks noGrp="1"/>
          </p:cNvSpPr>
          <p:nvPr>
            <p:ph idx="1"/>
          </p:nvPr>
        </p:nvSpPr>
        <p:spPr/>
        <p:txBody>
          <a:bodyPr/>
          <a:lstStyle/>
          <a:p>
            <a:pPr>
              <a:buNone/>
            </a:pPr>
            <a:r>
              <a:rPr lang="en-US" dirty="0" smtClean="0"/>
              <a:t>1. Recognizers - used in compilers</a:t>
            </a:r>
          </a:p>
          <a:p>
            <a:pPr>
              <a:buNone/>
            </a:pPr>
            <a:r>
              <a:rPr lang="en-US" dirty="0" smtClean="0"/>
              <a:t>2. Generators - generate the sentences of </a:t>
            </a:r>
          </a:p>
          <a:p>
            <a:pPr>
              <a:buNone/>
            </a:pPr>
            <a:r>
              <a:rPr lang="en-US" dirty="0" smtClean="0"/>
              <a:t>a language.</a:t>
            </a: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Context-Free Grammars</a:t>
            </a:r>
            <a:endParaRPr lang="en-US" b="1" dirty="0"/>
          </a:p>
        </p:txBody>
      </p:sp>
      <p:sp>
        <p:nvSpPr>
          <p:cNvPr id="3" name="Content Placeholder 2"/>
          <p:cNvSpPr>
            <a:spLocks noGrp="1"/>
          </p:cNvSpPr>
          <p:nvPr>
            <p:ph idx="1"/>
          </p:nvPr>
        </p:nvSpPr>
        <p:spPr/>
        <p:txBody>
          <a:bodyPr/>
          <a:lstStyle/>
          <a:p>
            <a:r>
              <a:rPr lang="en-US" dirty="0" smtClean="0"/>
              <a:t>Developed by Noam Chomsky in the mid-1950s</a:t>
            </a:r>
          </a:p>
          <a:p>
            <a:r>
              <a:rPr lang="en-US" dirty="0" smtClean="0"/>
              <a:t> Language generators, meant to describe the syntax of natural languages</a:t>
            </a:r>
          </a:p>
          <a:p>
            <a:r>
              <a:rPr lang="en-US" dirty="0" smtClean="0"/>
              <a:t>Define a class of languages called context-free languages</a:t>
            </a: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Backus Normal Form (1959)</a:t>
            </a:r>
            <a:endParaRPr lang="en-US" b="1" dirty="0"/>
          </a:p>
        </p:txBody>
      </p:sp>
      <p:sp>
        <p:nvSpPr>
          <p:cNvPr id="3" name="Content Placeholder 2"/>
          <p:cNvSpPr>
            <a:spLocks noGrp="1"/>
          </p:cNvSpPr>
          <p:nvPr>
            <p:ph idx="1"/>
          </p:nvPr>
        </p:nvSpPr>
        <p:spPr/>
        <p:txBody>
          <a:bodyPr/>
          <a:lstStyle/>
          <a:p>
            <a:r>
              <a:rPr lang="en-US" dirty="0" smtClean="0"/>
              <a:t>Invented by John Backus to describe </a:t>
            </a:r>
            <a:r>
              <a:rPr lang="en-US" dirty="0" err="1" smtClean="0"/>
              <a:t>Algol</a:t>
            </a:r>
            <a:r>
              <a:rPr lang="en-US" dirty="0" smtClean="0"/>
              <a:t> 58</a:t>
            </a:r>
          </a:p>
          <a:p>
            <a:r>
              <a:rPr lang="en-US" dirty="0" smtClean="0"/>
              <a:t>BNF is equivalent to context-free grammars </a:t>
            </a:r>
          </a:p>
          <a:p>
            <a:pPr>
              <a:buNone/>
            </a:pPr>
            <a:endParaRPr lang="en-US" dirty="0"/>
          </a:p>
          <a:p>
            <a:pPr>
              <a:buNone/>
            </a:pPr>
            <a:r>
              <a:rPr lang="en-US" dirty="0" smtClean="0"/>
              <a:t>A </a:t>
            </a:r>
            <a:r>
              <a:rPr lang="en-US" b="1" dirty="0" err="1" smtClean="0"/>
              <a:t>metalanguage</a:t>
            </a:r>
            <a:r>
              <a:rPr lang="en-US" dirty="0" smtClean="0"/>
              <a:t> is a language used to describe</a:t>
            </a:r>
          </a:p>
          <a:p>
            <a:pPr>
              <a:buNone/>
            </a:pPr>
            <a:r>
              <a:rPr lang="en-US" dirty="0" smtClean="0"/>
              <a:t> another language.</a:t>
            </a: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BNF Continue..</a:t>
            </a:r>
            <a:endParaRPr lang="en-US" b="1" dirty="0"/>
          </a:p>
        </p:txBody>
      </p:sp>
      <p:sp>
        <p:nvSpPr>
          <p:cNvPr id="3" name="Content Placeholder 2"/>
          <p:cNvSpPr>
            <a:spLocks noGrp="1"/>
          </p:cNvSpPr>
          <p:nvPr>
            <p:ph idx="1"/>
          </p:nvPr>
        </p:nvSpPr>
        <p:spPr/>
        <p:txBody>
          <a:bodyPr>
            <a:normAutofit fontScale="92500"/>
          </a:bodyPr>
          <a:lstStyle/>
          <a:p>
            <a:pPr>
              <a:buNone/>
            </a:pPr>
            <a:r>
              <a:rPr lang="en-US" dirty="0" smtClean="0"/>
              <a:t>In BNF, abstractions are used to represent</a:t>
            </a:r>
          </a:p>
          <a:p>
            <a:pPr>
              <a:buNone/>
            </a:pPr>
            <a:r>
              <a:rPr lang="en-US" dirty="0" smtClean="0"/>
              <a:t>classes of syntactic structures--they act like syntactic variables (also called non-terminal symbols)e.g.</a:t>
            </a:r>
          </a:p>
          <a:p>
            <a:pPr>
              <a:buNone/>
            </a:pPr>
            <a:r>
              <a:rPr lang="en-US" dirty="0" smtClean="0"/>
              <a:t>&lt;</a:t>
            </a:r>
            <a:r>
              <a:rPr lang="en-US" dirty="0" err="1" smtClean="0"/>
              <a:t>while_stmt</a:t>
            </a:r>
            <a:r>
              <a:rPr lang="en-US" dirty="0" smtClean="0"/>
              <a:t>&gt; -&gt; while &lt;</a:t>
            </a:r>
            <a:r>
              <a:rPr lang="en-US" dirty="0" err="1" smtClean="0"/>
              <a:t>logic_expr</a:t>
            </a:r>
            <a:r>
              <a:rPr lang="en-US" dirty="0" smtClean="0"/>
              <a:t>&gt; do &lt;stmt&gt;</a:t>
            </a:r>
          </a:p>
          <a:p>
            <a:pPr>
              <a:buNone/>
            </a:pPr>
            <a:endParaRPr lang="en-US" dirty="0"/>
          </a:p>
          <a:p>
            <a:pPr>
              <a:buNone/>
            </a:pPr>
            <a:r>
              <a:rPr lang="en-US" dirty="0" smtClean="0"/>
              <a:t>This is a rule; it describes the structure of a while</a:t>
            </a:r>
          </a:p>
          <a:p>
            <a:pPr>
              <a:buNone/>
            </a:pPr>
            <a:r>
              <a:rPr lang="en-US" dirty="0" smtClean="0"/>
              <a:t> statement.</a:t>
            </a: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Grammar and Derivation</a:t>
            </a:r>
            <a:endParaRPr lang="en-US" b="1" dirty="0"/>
          </a:p>
        </p:txBody>
      </p:sp>
      <p:sp>
        <p:nvSpPr>
          <p:cNvPr id="3" name="Content Placeholder 2"/>
          <p:cNvSpPr>
            <a:spLocks noGrp="1"/>
          </p:cNvSpPr>
          <p:nvPr>
            <p:ph idx="1"/>
          </p:nvPr>
        </p:nvSpPr>
        <p:spPr/>
        <p:txBody>
          <a:bodyPr/>
          <a:lstStyle/>
          <a:p>
            <a:pPr>
              <a:buNone/>
            </a:pPr>
            <a:r>
              <a:rPr lang="en-US" dirty="0" smtClean="0"/>
              <a:t>A </a:t>
            </a:r>
            <a:r>
              <a:rPr lang="en-US" b="1" dirty="0" smtClean="0"/>
              <a:t>rule </a:t>
            </a:r>
            <a:r>
              <a:rPr lang="en-US" dirty="0" smtClean="0"/>
              <a:t>has a left-hand side (LHS) and a right hand side (RHS), and consists of terminal and non-terminal symbols.</a:t>
            </a:r>
          </a:p>
          <a:p>
            <a:pPr>
              <a:buNone/>
            </a:pPr>
            <a:r>
              <a:rPr lang="en-US" dirty="0" smtClean="0"/>
              <a:t>A </a:t>
            </a:r>
            <a:r>
              <a:rPr lang="en-US" b="1" dirty="0" smtClean="0"/>
              <a:t>grammar</a:t>
            </a:r>
            <a:r>
              <a:rPr lang="en-US" dirty="0" smtClean="0"/>
              <a:t> is a finite nonempty set of rules.</a:t>
            </a:r>
          </a:p>
          <a:p>
            <a:pPr>
              <a:buNone/>
            </a:pPr>
            <a:r>
              <a:rPr lang="en-US" dirty="0" smtClean="0"/>
              <a:t>An </a:t>
            </a:r>
            <a:r>
              <a:rPr lang="en-US" b="1" dirty="0" smtClean="0"/>
              <a:t>abstraction</a:t>
            </a:r>
            <a:r>
              <a:rPr lang="en-US" dirty="0" smtClean="0"/>
              <a:t> (or non-terminal symbol) can have more than one RHS.</a:t>
            </a:r>
          </a:p>
          <a:p>
            <a:pPr>
              <a:buNone/>
            </a:pPr>
            <a:r>
              <a:rPr lang="da-DK" dirty="0" smtClean="0"/>
              <a:t>&lt;stmt&gt; -&gt; &lt;single_stmt&gt; </a:t>
            </a:r>
          </a:p>
          <a:p>
            <a:pPr>
              <a:buNone/>
            </a:pPr>
            <a:r>
              <a:rPr lang="da-DK" dirty="0" smtClean="0"/>
              <a:t>                  | begin &lt;stmt_list&gt; end  </a:t>
            </a:r>
            <a:endParaRPr lang="en-US" dirty="0"/>
          </a:p>
        </p:txBody>
      </p:sp>
      <p:sp>
        <p:nvSpPr>
          <p:cNvPr id="4" name="Footer Placeholder 3"/>
          <p:cNvSpPr>
            <a:spLocks noGrp="1"/>
          </p:cNvSpPr>
          <p:nvPr>
            <p:ph type="ftr" sz="quarter" idx="11"/>
          </p:nvPr>
        </p:nvSpPr>
        <p:spPr/>
        <p:txBody>
          <a:bodyPr/>
          <a:lstStyle/>
          <a:p>
            <a:r>
              <a:rPr lang="en-US" smtClean="0"/>
              <a:t>Muhammad Idrees  Lecturer University of Lahore</a:t>
            </a:r>
            <a:endParaRPr lang="en-US"/>
          </a:p>
        </p:txBody>
      </p:sp>
      <p:sp>
        <p:nvSpPr>
          <p:cNvPr id="5" name="Slide Number Placeholder 4"/>
          <p:cNvSpPr>
            <a:spLocks noGrp="1"/>
          </p:cNvSpPr>
          <p:nvPr>
            <p:ph type="sldNum" sz="quarter" idx="12"/>
          </p:nvPr>
        </p:nvSpPr>
        <p:spPr/>
        <p:txBody>
          <a:bodyPr/>
          <a:lstStyle/>
          <a:p>
            <a:fld id="{43B9C40B-7807-45C5-8CDA-5C9C2BF05EE6}"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916</TotalTime>
  <Words>2523</Words>
  <Application>Microsoft Office PowerPoint</Application>
  <PresentationFormat>On-screen Show (4:3)</PresentationFormat>
  <Paragraphs>394</Paragraphs>
  <Slides>41</Slides>
  <Notes>0</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Office Theme</vt:lpstr>
      <vt:lpstr>Slide 1</vt:lpstr>
      <vt:lpstr>Outline</vt:lpstr>
      <vt:lpstr>Introduction</vt:lpstr>
      <vt:lpstr>Who must use language definition?</vt:lpstr>
      <vt:lpstr>Formal approaches to describing    syntax:</vt:lpstr>
      <vt:lpstr>Context-Free Grammars</vt:lpstr>
      <vt:lpstr>Backus Normal Form (1959)</vt:lpstr>
      <vt:lpstr>BNF Continue..</vt:lpstr>
      <vt:lpstr>Grammar and Derivation</vt:lpstr>
      <vt:lpstr>Continue..</vt:lpstr>
      <vt:lpstr>An example grammar:</vt:lpstr>
      <vt:lpstr>An example derivation:</vt:lpstr>
      <vt:lpstr>Grammar and Derivation Continue..</vt:lpstr>
      <vt:lpstr>Slide 14</vt:lpstr>
      <vt:lpstr>Slide 15</vt:lpstr>
      <vt:lpstr>An other Example</vt:lpstr>
      <vt:lpstr>Slide 17</vt:lpstr>
      <vt:lpstr>Example</vt:lpstr>
      <vt:lpstr>Recursive Descent Parsing</vt:lpstr>
      <vt:lpstr>Slide 20</vt:lpstr>
      <vt:lpstr>Continue… </vt:lpstr>
      <vt:lpstr>Static semantics</vt:lpstr>
      <vt:lpstr>Attribute Grammars (AGs) (Knuth, 1968)</vt:lpstr>
      <vt:lpstr>Slide 24</vt:lpstr>
      <vt:lpstr>Dynamic Semantics</vt:lpstr>
      <vt:lpstr>Continue..</vt:lpstr>
      <vt:lpstr>A better alternative:  A complete computer simulation</vt:lpstr>
      <vt:lpstr>Axiomatic Semantics</vt:lpstr>
      <vt:lpstr>Continue..</vt:lpstr>
      <vt:lpstr>Slide 30</vt:lpstr>
      <vt:lpstr>An inference rule for logical pretest loop</vt:lpstr>
      <vt:lpstr>Characteristics of the loop invariant</vt:lpstr>
      <vt:lpstr>Characteristics of the loop invariant</vt:lpstr>
      <vt:lpstr>Evaluation of axiomatic semantics</vt:lpstr>
      <vt:lpstr>Denotational Semantics</vt:lpstr>
      <vt:lpstr>Denotational Semantics</vt:lpstr>
      <vt:lpstr>Denotational Semantics</vt:lpstr>
      <vt:lpstr>Expressions</vt:lpstr>
      <vt:lpstr>Expressions</vt:lpstr>
      <vt:lpstr>Assignment Statements</vt:lpstr>
      <vt:lpstr>Evaluation of denotational semantics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idrees</dc:creator>
  <cp:lastModifiedBy>idrees</cp:lastModifiedBy>
  <cp:revision>67</cp:revision>
  <dcterms:created xsi:type="dcterms:W3CDTF">2014-05-02T09:52:59Z</dcterms:created>
  <dcterms:modified xsi:type="dcterms:W3CDTF">2014-06-01T19:06:51Z</dcterms:modified>
</cp:coreProperties>
</file>