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5" r:id="rId19"/>
    <p:sldId id="277" r:id="rId20"/>
    <p:sldId id="278" r:id="rId21"/>
    <p:sldId id="279" r:id="rId22"/>
    <p:sldId id="280" r:id="rId23"/>
    <p:sldId id="281" r:id="rId24"/>
    <p:sldId id="273" r:id="rId25"/>
    <p:sldId id="274" r:id="rId26"/>
    <p:sldId id="276" r:id="rId27"/>
    <p:sldId id="285" r:id="rId28"/>
    <p:sldId id="286" r:id="rId29"/>
    <p:sldId id="282" r:id="rId30"/>
    <p:sldId id="283" r:id="rId31"/>
    <p:sldId id="284"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57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0577DC5-E023-481F-9971-5093AB48A963}" type="datetimeFigureOut">
              <a:rPr lang="en-US" smtClean="0"/>
              <a:pPr/>
              <a:t>6/9/2014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45A2A1-F5F7-4395-A7A7-FC89EFEAF85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0577DC5-E023-481F-9971-5093AB48A963}" type="datetimeFigureOut">
              <a:rPr lang="en-US" smtClean="0"/>
              <a:pPr/>
              <a:t>6/9/2014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45A2A1-F5F7-4395-A7A7-FC89EFEAF85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0577DC5-E023-481F-9971-5093AB48A963}" type="datetimeFigureOut">
              <a:rPr lang="en-US" smtClean="0"/>
              <a:pPr/>
              <a:t>6/9/2014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45A2A1-F5F7-4395-A7A7-FC89EFEAF85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0577DC5-E023-481F-9971-5093AB48A963}" type="datetimeFigureOut">
              <a:rPr lang="en-US" smtClean="0"/>
              <a:pPr/>
              <a:t>6/9/2014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45A2A1-F5F7-4395-A7A7-FC89EFEAF85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0577DC5-E023-481F-9971-5093AB48A963}" type="datetimeFigureOut">
              <a:rPr lang="en-US" smtClean="0"/>
              <a:pPr/>
              <a:t>6/9/2014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45A2A1-F5F7-4395-A7A7-FC89EFEAF85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0577DC5-E023-481F-9971-5093AB48A963}" type="datetimeFigureOut">
              <a:rPr lang="en-US" smtClean="0"/>
              <a:pPr/>
              <a:t>6/9/2014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45A2A1-F5F7-4395-A7A7-FC89EFEAF85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0577DC5-E023-481F-9971-5093AB48A963}" type="datetimeFigureOut">
              <a:rPr lang="en-US" smtClean="0"/>
              <a:pPr/>
              <a:t>6/9/2014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45A2A1-F5F7-4395-A7A7-FC89EFEAF85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0577DC5-E023-481F-9971-5093AB48A963}" type="datetimeFigureOut">
              <a:rPr lang="en-US" smtClean="0"/>
              <a:pPr/>
              <a:t>6/9/2014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45A2A1-F5F7-4395-A7A7-FC89EFEAF85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0577DC5-E023-481F-9971-5093AB48A963}" type="datetimeFigureOut">
              <a:rPr lang="en-US" smtClean="0"/>
              <a:pPr/>
              <a:t>6/9/2014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45A2A1-F5F7-4395-A7A7-FC89EFEAF85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0577DC5-E023-481F-9971-5093AB48A963}" type="datetimeFigureOut">
              <a:rPr lang="en-US" smtClean="0"/>
              <a:pPr/>
              <a:t>6/9/2014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45A2A1-F5F7-4395-A7A7-FC89EFEAF85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0577DC5-E023-481F-9971-5093AB48A963}" type="datetimeFigureOut">
              <a:rPr lang="en-US" smtClean="0"/>
              <a:pPr/>
              <a:t>6/9/2014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45A2A1-F5F7-4395-A7A7-FC89EFEAF85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577DC5-E023-481F-9971-5093AB48A963}" type="datetimeFigureOut">
              <a:rPr lang="en-US" smtClean="0"/>
              <a:pPr/>
              <a:t>6/9/2014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45A2A1-F5F7-4395-A7A7-FC89EFEAF85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dirty="0"/>
          </a:p>
        </p:txBody>
      </p:sp>
      <p:pic>
        <p:nvPicPr>
          <p:cNvPr id="1026" name="Picture 2" descr="C:\Users\idrees\Desktop\Untitled.png"/>
          <p:cNvPicPr>
            <a:picLocks noChangeAspect="1" noChangeArrowheads="1"/>
          </p:cNvPicPr>
          <p:nvPr/>
        </p:nvPicPr>
        <p:blipFill>
          <a:blip r:embed="rId2"/>
          <a:srcRect/>
          <a:stretch>
            <a:fillRect/>
          </a:stretch>
        </p:blipFill>
        <p:spPr bwMode="auto">
          <a:xfrm>
            <a:off x="304801" y="304800"/>
            <a:ext cx="8839200" cy="6248399"/>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lexical analysis</a:t>
            </a:r>
            <a:endParaRPr lang="en-US" dirty="0"/>
          </a:p>
        </p:txBody>
      </p:sp>
      <p:sp>
        <p:nvSpPr>
          <p:cNvPr id="5" name="Content Placeholder 4"/>
          <p:cNvSpPr>
            <a:spLocks noGrp="1"/>
          </p:cNvSpPr>
          <p:nvPr>
            <p:ph idx="1"/>
          </p:nvPr>
        </p:nvSpPr>
        <p:spPr/>
        <p:txBody>
          <a:bodyPr>
            <a:normAutofit fontScale="92500" lnSpcReduction="20000"/>
          </a:bodyPr>
          <a:lstStyle/>
          <a:p>
            <a:pPr algn="just"/>
            <a:r>
              <a:rPr lang="en-US" dirty="0" smtClean="0"/>
              <a:t>Lexical analyzers extract lexemes from a given input string and produce the corresponding tokens.</a:t>
            </a:r>
          </a:p>
          <a:p>
            <a:pPr algn="just"/>
            <a:r>
              <a:rPr lang="en-US" dirty="0" smtClean="0"/>
              <a:t>The only view of the input program seen by the syntax analyzer is the output of the lexical analyzer, one token at a time.</a:t>
            </a:r>
          </a:p>
          <a:p>
            <a:pPr algn="just"/>
            <a:r>
              <a:rPr lang="en-US" dirty="0" smtClean="0"/>
              <a:t>The lexical-analysis process includes skipping comments and white space outside lexemes, as they are not relevant to the meaning of the program.</a:t>
            </a:r>
          </a:p>
          <a:p>
            <a:r>
              <a:rPr lang="en-US" dirty="0" smtClean="0"/>
              <a:t>lexical analyzers detect syntactic errors in tokens.</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lexical analysis</a:t>
            </a:r>
            <a:endParaRPr lang="en-US" dirty="0"/>
          </a:p>
        </p:txBody>
      </p:sp>
      <p:sp>
        <p:nvSpPr>
          <p:cNvPr id="3" name="Content Placeholder 2"/>
          <p:cNvSpPr>
            <a:spLocks noGrp="1"/>
          </p:cNvSpPr>
          <p:nvPr>
            <p:ph idx="1"/>
          </p:nvPr>
        </p:nvSpPr>
        <p:spPr>
          <a:xfrm>
            <a:off x="0" y="1600200"/>
            <a:ext cx="9144000" cy="4525963"/>
          </a:xfrm>
        </p:spPr>
        <p:txBody>
          <a:bodyPr>
            <a:normAutofit fontScale="92500"/>
          </a:bodyPr>
          <a:lstStyle/>
          <a:p>
            <a:pPr>
              <a:buNone/>
            </a:pPr>
            <a:r>
              <a:rPr lang="en-US" dirty="0" smtClean="0"/>
              <a:t>There are three approaches to building a lexical analyzer:</a:t>
            </a:r>
          </a:p>
          <a:p>
            <a:pPr marL="514350" indent="-514350" algn="just">
              <a:buFont typeface="+mj-lt"/>
              <a:buAutoNum type="arabicPeriod"/>
            </a:pPr>
            <a:r>
              <a:rPr lang="en-US" dirty="0" smtClean="0"/>
              <a:t>Write a formal description of the token patterns of the language using  a descriptive language related to regular expressions. These descriptions are used as input to a software tool that automatically generates a lexical analyzer.</a:t>
            </a:r>
          </a:p>
          <a:p>
            <a:pPr marL="514350" indent="-514350">
              <a:buFont typeface="+mj-lt"/>
              <a:buAutoNum type="arabicPeriod"/>
            </a:pPr>
            <a:r>
              <a:rPr lang="en-US" dirty="0" smtClean="0"/>
              <a:t>Design a state transition diagram that describes the token patterns of  the language and write a program that implements the diagram.</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lexical analysis</a:t>
            </a:r>
            <a:endParaRPr lang="en-US" dirty="0"/>
          </a:p>
        </p:txBody>
      </p:sp>
      <p:sp>
        <p:nvSpPr>
          <p:cNvPr id="3" name="Content Placeholder 2"/>
          <p:cNvSpPr>
            <a:spLocks noGrp="1"/>
          </p:cNvSpPr>
          <p:nvPr>
            <p:ph idx="1"/>
          </p:nvPr>
        </p:nvSpPr>
        <p:spPr>
          <a:xfrm>
            <a:off x="457200" y="1600200"/>
            <a:ext cx="8458200" cy="5029200"/>
          </a:xfrm>
        </p:spPr>
        <p:txBody>
          <a:bodyPr>
            <a:normAutofit fontScale="85000" lnSpcReduction="10000"/>
          </a:bodyPr>
          <a:lstStyle/>
          <a:p>
            <a:pPr marL="514350" indent="-514350">
              <a:buNone/>
            </a:pPr>
            <a:r>
              <a:rPr lang="en-US" dirty="0" smtClean="0"/>
              <a:t>3. Design a state transition diagram that describes the token patterns of  the language and hand-construct a table-driven implementation of the state diagram.</a:t>
            </a:r>
          </a:p>
          <a:p>
            <a:pPr marL="514350" indent="-514350"/>
            <a:r>
              <a:rPr lang="en-US" dirty="0" smtClean="0"/>
              <a:t>State diagrams of the form used for lexical analyzers are representations of a class of mathematical machines called finite automata.</a:t>
            </a:r>
          </a:p>
          <a:p>
            <a:pPr marL="514350" indent="-514350"/>
            <a:r>
              <a:rPr lang="en-US" dirty="0" smtClean="0"/>
              <a:t>Finite automata can be designed to recognize members of a class of languages called regular languages. </a:t>
            </a:r>
          </a:p>
          <a:p>
            <a:pPr marL="514350" indent="-514350"/>
            <a:r>
              <a:rPr lang="en-US" dirty="0" smtClean="0"/>
              <a:t>The tokens of a programming language are a regular language, and a lexical analyzer is a finite automaton.</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lexical analysis</a:t>
            </a:r>
            <a:endParaRPr lang="en-US" dirty="0"/>
          </a:p>
        </p:txBody>
      </p:sp>
      <p:sp>
        <p:nvSpPr>
          <p:cNvPr id="3" name="Content Placeholder 2"/>
          <p:cNvSpPr>
            <a:spLocks noGrp="1"/>
          </p:cNvSpPr>
          <p:nvPr>
            <p:ph idx="1"/>
          </p:nvPr>
        </p:nvSpPr>
        <p:spPr>
          <a:xfrm>
            <a:off x="457200" y="1600200"/>
            <a:ext cx="8382000" cy="5029200"/>
          </a:xfrm>
        </p:spPr>
        <p:txBody>
          <a:bodyPr/>
          <a:lstStyle/>
          <a:p>
            <a:pPr>
              <a:buNone/>
            </a:pPr>
            <a:r>
              <a:rPr lang="en-US" dirty="0" smtClean="0"/>
              <a:t>A state diagram to recognize names, parentheses, and arithmetic operators:</a:t>
            </a:r>
          </a:p>
          <a:p>
            <a:pPr>
              <a:buNone/>
            </a:pPr>
            <a:endParaRPr lang="en-US" dirty="0"/>
          </a:p>
        </p:txBody>
      </p:sp>
      <p:pic>
        <p:nvPicPr>
          <p:cNvPr id="4" name="Picture 2"/>
          <p:cNvPicPr>
            <a:picLocks noChangeAspect="1" noChangeArrowheads="1"/>
          </p:cNvPicPr>
          <p:nvPr/>
        </p:nvPicPr>
        <p:blipFill>
          <a:blip r:embed="rId2"/>
          <a:srcRect/>
          <a:stretch>
            <a:fillRect/>
          </a:stretch>
        </p:blipFill>
        <p:spPr bwMode="auto">
          <a:xfrm>
            <a:off x="76201" y="2667000"/>
            <a:ext cx="8991599" cy="41148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Parsing Problem</a:t>
            </a:r>
            <a:endParaRPr lang="en-US" dirty="0"/>
          </a:p>
        </p:txBody>
      </p:sp>
      <p:sp>
        <p:nvSpPr>
          <p:cNvPr id="5" name="Content Placeholder 4"/>
          <p:cNvSpPr>
            <a:spLocks noGrp="1"/>
          </p:cNvSpPr>
          <p:nvPr>
            <p:ph idx="1"/>
          </p:nvPr>
        </p:nvSpPr>
        <p:spPr>
          <a:xfrm>
            <a:off x="228600" y="1600200"/>
            <a:ext cx="8686800" cy="4525963"/>
          </a:xfrm>
        </p:spPr>
        <p:txBody>
          <a:bodyPr>
            <a:normAutofit fontScale="92500"/>
          </a:bodyPr>
          <a:lstStyle/>
          <a:p>
            <a:r>
              <a:rPr lang="en-US" dirty="0" smtClean="0"/>
              <a:t>The part of the process of analyzing syntax that is referred to as syntax analysis is often called parsing.</a:t>
            </a:r>
          </a:p>
          <a:p>
            <a:pPr algn="just">
              <a:buNone/>
            </a:pPr>
            <a:r>
              <a:rPr lang="en-US" b="1" dirty="0" smtClean="0"/>
              <a:t>Introduction to Parsing: </a:t>
            </a:r>
            <a:r>
              <a:rPr lang="en-US" dirty="0" smtClean="0"/>
              <a:t>Parsers for programming languages construct parse trees for given programs. There are two distinct goals of syntax analysis: First, the syntax analyzer must check the input program to determine whether it is syntactically correct.  When an error is found, the analyzer must produce a diagnostic message and recover.</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Parsing Problem</a:t>
            </a:r>
            <a:endParaRPr lang="en-US" dirty="0"/>
          </a:p>
        </p:txBody>
      </p:sp>
      <p:sp>
        <p:nvSpPr>
          <p:cNvPr id="3" name="Content Placeholder 2"/>
          <p:cNvSpPr>
            <a:spLocks noGrp="1"/>
          </p:cNvSpPr>
          <p:nvPr>
            <p:ph idx="1"/>
          </p:nvPr>
        </p:nvSpPr>
        <p:spPr>
          <a:xfrm>
            <a:off x="457200" y="1600200"/>
            <a:ext cx="8382000" cy="4525963"/>
          </a:xfrm>
        </p:spPr>
        <p:txBody>
          <a:bodyPr>
            <a:normAutofit fontScale="92500" lnSpcReduction="20000"/>
          </a:bodyPr>
          <a:lstStyle/>
          <a:p>
            <a:pPr algn="just"/>
            <a:r>
              <a:rPr lang="en-US" dirty="0" smtClean="0"/>
              <a:t>The second goal of syntax analysis is to produce a complete parse tree, or at least trace the structure of the complete parse tree, for syntactically correct input. The parse tree (or its trace) is used as the basis for translation. </a:t>
            </a:r>
          </a:p>
          <a:p>
            <a:pPr algn="just"/>
            <a:r>
              <a:rPr lang="en-US" dirty="0" smtClean="0"/>
              <a:t>Parsers are categorized according to the direction in which they build parse trees. The two broad classes of parsers are </a:t>
            </a:r>
            <a:r>
              <a:rPr lang="en-US" b="1" dirty="0" smtClean="0"/>
              <a:t>top-down</a:t>
            </a:r>
            <a:r>
              <a:rPr lang="en-US" dirty="0" smtClean="0"/>
              <a:t>, in which the tree is built from the root downward to the leaves, and </a:t>
            </a:r>
            <a:r>
              <a:rPr lang="en-US" b="1" dirty="0" smtClean="0"/>
              <a:t>bottom-up</a:t>
            </a:r>
            <a:r>
              <a:rPr lang="en-US" dirty="0" smtClean="0"/>
              <a:t>, in which the parse tree is built from the leaves upward to the root.</a:t>
            </a:r>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Notational conventions for grammar </a:t>
            </a:r>
            <a:br>
              <a:rPr lang="en-US" b="1" dirty="0" smtClean="0"/>
            </a:br>
            <a:r>
              <a:rPr lang="en-US" b="1" dirty="0" smtClean="0"/>
              <a:t>symbols and strings</a:t>
            </a:r>
            <a:endParaRPr lang="en-US" b="1" dirty="0"/>
          </a:p>
        </p:txBody>
      </p:sp>
      <p:sp>
        <p:nvSpPr>
          <p:cNvPr id="3" name="Content Placeholder 2"/>
          <p:cNvSpPr>
            <a:spLocks noGrp="1"/>
          </p:cNvSpPr>
          <p:nvPr>
            <p:ph idx="1"/>
          </p:nvPr>
        </p:nvSpPr>
        <p:spPr/>
        <p:txBody>
          <a:bodyPr>
            <a:normAutofit fontScale="92500" lnSpcReduction="20000"/>
          </a:bodyPr>
          <a:lstStyle/>
          <a:p>
            <a:pPr marL="514350" indent="-514350">
              <a:buFont typeface="+mj-lt"/>
              <a:buAutoNum type="arabicPeriod"/>
            </a:pPr>
            <a:r>
              <a:rPr lang="en-US" dirty="0" smtClean="0"/>
              <a:t>Terminal symbols—lowercase letters at the beginning of the alphabet  (a, b, . . .).</a:t>
            </a:r>
          </a:p>
          <a:p>
            <a:pPr marL="514350" indent="-514350">
              <a:buFont typeface="+mj-lt"/>
              <a:buAutoNum type="arabicPeriod"/>
            </a:pPr>
            <a:r>
              <a:rPr lang="en-US" dirty="0" err="1" smtClean="0"/>
              <a:t>Nonterminal</a:t>
            </a:r>
            <a:r>
              <a:rPr lang="en-US" dirty="0" smtClean="0"/>
              <a:t> symbols—uppercase letters at the beginning of the alpha- bet (A, B, . . .).</a:t>
            </a:r>
          </a:p>
          <a:p>
            <a:pPr marL="514350" indent="-514350">
              <a:buFont typeface="+mj-lt"/>
              <a:buAutoNum type="arabicPeriod"/>
            </a:pPr>
            <a:r>
              <a:rPr lang="en-US" dirty="0" smtClean="0"/>
              <a:t>Terminals or </a:t>
            </a:r>
            <a:r>
              <a:rPr lang="en-US" dirty="0" err="1" smtClean="0"/>
              <a:t>nonterminals</a:t>
            </a:r>
            <a:r>
              <a:rPr lang="en-US" dirty="0" smtClean="0"/>
              <a:t>—uppercase letters at the end of the alphabet  (W, X, Y, Z).</a:t>
            </a:r>
          </a:p>
          <a:p>
            <a:pPr marL="514350" indent="-514350">
              <a:buFont typeface="+mj-lt"/>
              <a:buAutoNum type="arabicPeriod"/>
            </a:pPr>
            <a:r>
              <a:rPr lang="en-US" dirty="0" smtClean="0"/>
              <a:t>Strings of terminals—lowercase letters at the end of the alphabet (w, x,  y, z).</a:t>
            </a:r>
          </a:p>
          <a:p>
            <a:pPr marL="514350" indent="-514350">
              <a:buFont typeface="+mj-lt"/>
              <a:buAutoNum type="arabicPeriod"/>
            </a:pPr>
            <a:r>
              <a:rPr lang="en-US" dirty="0" smtClean="0"/>
              <a:t>Mixed strings (terminals and/or </a:t>
            </a:r>
            <a:r>
              <a:rPr lang="en-US" dirty="0" err="1" smtClean="0"/>
              <a:t>nonterminals</a:t>
            </a:r>
            <a:r>
              <a:rPr lang="en-US" dirty="0" smtClean="0"/>
              <a:t>)—lowercase Greek letters (</a:t>
            </a:r>
            <a:r>
              <a:rPr lang="el-GR" dirty="0" smtClean="0"/>
              <a:t>α</a:t>
            </a:r>
            <a:r>
              <a:rPr lang="en-US" dirty="0" smtClean="0"/>
              <a:t>,</a:t>
            </a:r>
            <a:r>
              <a:rPr lang="el-GR" dirty="0" smtClean="0"/>
              <a:t>β</a:t>
            </a:r>
            <a:r>
              <a:rPr lang="en-US" dirty="0" smtClean="0"/>
              <a:t>,ɣ) .</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Top-down Parser</a:t>
            </a:r>
            <a:endParaRPr lang="en-US" b="1" dirty="0"/>
          </a:p>
        </p:txBody>
      </p:sp>
      <p:sp>
        <p:nvSpPr>
          <p:cNvPr id="3" name="Content Placeholder 2"/>
          <p:cNvSpPr>
            <a:spLocks noGrp="1"/>
          </p:cNvSpPr>
          <p:nvPr>
            <p:ph idx="1"/>
          </p:nvPr>
        </p:nvSpPr>
        <p:spPr>
          <a:xfrm>
            <a:off x="457200" y="1600200"/>
            <a:ext cx="8458200" cy="4876800"/>
          </a:xfrm>
        </p:spPr>
        <p:txBody>
          <a:bodyPr>
            <a:normAutofit fontScale="85000" lnSpcReduction="20000"/>
          </a:bodyPr>
          <a:lstStyle/>
          <a:p>
            <a:pPr algn="just"/>
            <a:r>
              <a:rPr lang="en-US" dirty="0" smtClean="0"/>
              <a:t>A top-down parser traces or builds a parse tree in preorder. A preorder traversal of a parse tree begins with the root. Each node is visited before its branches are followed. Branches from a particular node are followed in left-to-right order. This corresponds to a leftmost derivation.</a:t>
            </a:r>
          </a:p>
          <a:p>
            <a:pPr algn="just"/>
            <a:r>
              <a:rPr lang="en-US" dirty="0" smtClean="0"/>
              <a:t>For example, if the current sentential form is</a:t>
            </a:r>
          </a:p>
          <a:p>
            <a:pPr algn="just">
              <a:buNone/>
            </a:pPr>
            <a:r>
              <a:rPr lang="en-US" dirty="0" smtClean="0"/>
              <a:t>	</a:t>
            </a:r>
            <a:r>
              <a:rPr lang="en-US" dirty="0" err="1" smtClean="0"/>
              <a:t>xAα</a:t>
            </a:r>
            <a:endParaRPr lang="en-US" dirty="0" smtClean="0"/>
          </a:p>
          <a:p>
            <a:pPr algn="just">
              <a:buNone/>
            </a:pPr>
            <a:r>
              <a:rPr lang="en-US" dirty="0" smtClean="0"/>
              <a:t>    and the A-rules are A →</a:t>
            </a:r>
            <a:r>
              <a:rPr lang="en-US" dirty="0" err="1" smtClean="0"/>
              <a:t>bB</a:t>
            </a:r>
            <a:r>
              <a:rPr lang="en-US" dirty="0" smtClean="0"/>
              <a:t>, A →</a:t>
            </a:r>
            <a:r>
              <a:rPr lang="en-US" dirty="0" err="1" smtClean="0"/>
              <a:t>cBb</a:t>
            </a:r>
            <a:r>
              <a:rPr lang="en-US" dirty="0" smtClean="0"/>
              <a:t>, and A →a, a top-down parser must choose among these three rules to get the next sentential form, which could be </a:t>
            </a:r>
            <a:r>
              <a:rPr lang="en-US" dirty="0" err="1" smtClean="0"/>
              <a:t>xbBα</a:t>
            </a:r>
            <a:r>
              <a:rPr lang="en-US" dirty="0" smtClean="0"/>
              <a:t>, </a:t>
            </a:r>
            <a:r>
              <a:rPr lang="en-US" dirty="0" err="1" smtClean="0"/>
              <a:t>xcBbα</a:t>
            </a:r>
            <a:r>
              <a:rPr lang="en-US" dirty="0" smtClean="0"/>
              <a:t>, or </a:t>
            </a:r>
            <a:r>
              <a:rPr lang="en-US" dirty="0" err="1" smtClean="0"/>
              <a:t>xaα</a:t>
            </a:r>
            <a:r>
              <a:rPr lang="en-US" dirty="0" smtClean="0"/>
              <a:t>. This is the parsing decision problem for top-down parsers.</a:t>
            </a:r>
          </a:p>
          <a:p>
            <a:pPr algn="just"/>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Bottom –Up Parser</a:t>
            </a:r>
            <a:endParaRPr lang="en-US" dirty="0"/>
          </a:p>
        </p:txBody>
      </p:sp>
      <p:sp>
        <p:nvSpPr>
          <p:cNvPr id="3" name="Content Placeholder 2"/>
          <p:cNvSpPr>
            <a:spLocks noGrp="1"/>
          </p:cNvSpPr>
          <p:nvPr>
            <p:ph idx="1"/>
          </p:nvPr>
        </p:nvSpPr>
        <p:spPr>
          <a:xfrm>
            <a:off x="457200" y="1600200"/>
            <a:ext cx="8458200" cy="4525963"/>
          </a:xfrm>
        </p:spPr>
        <p:txBody>
          <a:bodyPr>
            <a:normAutofit fontScale="92500" lnSpcReduction="20000"/>
          </a:bodyPr>
          <a:lstStyle/>
          <a:p>
            <a:pPr algn="just"/>
            <a:r>
              <a:rPr lang="en-US" dirty="0" smtClean="0"/>
              <a:t>A bottom-up parser constructs a parse tree by beginning at the leaves and progressing toward the root. This parse order corresponds to the reverse of a rightmost derivation.</a:t>
            </a:r>
          </a:p>
          <a:p>
            <a:pPr algn="just"/>
            <a:r>
              <a:rPr lang="en-US" dirty="0" smtClean="0"/>
              <a:t>In terms of the derivation, a bottom-up parser can be described as follows: Given a right sentential form α,2 the parser must determine what substring of </a:t>
            </a:r>
            <a:r>
              <a:rPr lang="el-GR" dirty="0" smtClean="0"/>
              <a:t>α</a:t>
            </a:r>
            <a:r>
              <a:rPr lang="en-US" dirty="0" smtClean="0"/>
              <a:t> is the RHS of the rule in the grammar that must be reduced to its LHS to produce the previous sentential form in the rightmost derivation.</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Consider the following grammar and derivation:</a:t>
            </a:r>
          </a:p>
          <a:p>
            <a:pPr>
              <a:buNone/>
            </a:pPr>
            <a:r>
              <a:rPr lang="en-US" dirty="0" smtClean="0"/>
              <a:t>     </a:t>
            </a:r>
            <a:r>
              <a:rPr lang="en-US" dirty="0" err="1" smtClean="0"/>
              <a:t>S→aAc</a:t>
            </a:r>
            <a:endParaRPr lang="en-US" dirty="0" smtClean="0"/>
          </a:p>
          <a:p>
            <a:pPr>
              <a:buNone/>
            </a:pPr>
            <a:r>
              <a:rPr lang="en-US" dirty="0" smtClean="0"/>
              <a:t>       </a:t>
            </a:r>
            <a:r>
              <a:rPr lang="en-US" dirty="0" err="1" smtClean="0"/>
              <a:t>A→aA</a:t>
            </a:r>
            <a:r>
              <a:rPr lang="en-US" dirty="0" smtClean="0"/>
              <a:t> │b</a:t>
            </a:r>
          </a:p>
          <a:p>
            <a:pPr>
              <a:buNone/>
            </a:pPr>
            <a:r>
              <a:rPr lang="en-US" dirty="0" smtClean="0"/>
              <a:t>      S =&gt;</a:t>
            </a:r>
            <a:r>
              <a:rPr lang="en-US" dirty="0" err="1" smtClean="0"/>
              <a:t>aAc</a:t>
            </a:r>
            <a:r>
              <a:rPr lang="en-US" dirty="0" smtClean="0"/>
              <a:t> =&gt;</a:t>
            </a:r>
            <a:r>
              <a:rPr lang="en-US" dirty="0" err="1" smtClean="0"/>
              <a:t>aaAc</a:t>
            </a:r>
            <a:r>
              <a:rPr lang="en-US" dirty="0" smtClean="0"/>
              <a:t> =&gt;</a:t>
            </a:r>
            <a:r>
              <a:rPr lang="en-US" dirty="0" err="1" smtClean="0"/>
              <a:t>aabc</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normAutofit/>
          </a:bodyPr>
          <a:lstStyle/>
          <a:p>
            <a:pPr algn="just"/>
            <a:r>
              <a:rPr lang="en-US" dirty="0" smtClean="0"/>
              <a:t>The compilation approach uses a program called a compiler, which translates programs written in a high-level programming language into machine code. Compilation is typically used to implement programming languages that are used for large applications, often written in languages such as C++ and COBOL.</a:t>
            </a:r>
          </a:p>
          <a:p>
            <a:pPr algn="just"/>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The LL Grammar Class</a:t>
            </a:r>
            <a:endParaRPr lang="en-US" b="1" dirty="0"/>
          </a:p>
        </p:txBody>
      </p:sp>
      <p:sp>
        <p:nvSpPr>
          <p:cNvPr id="3" name="Content Placeholder 2"/>
          <p:cNvSpPr>
            <a:spLocks noGrp="1"/>
          </p:cNvSpPr>
          <p:nvPr>
            <p:ph idx="1"/>
          </p:nvPr>
        </p:nvSpPr>
        <p:spPr>
          <a:xfrm>
            <a:off x="304800" y="1600200"/>
            <a:ext cx="8534400" cy="4525963"/>
          </a:xfrm>
        </p:spPr>
        <p:txBody>
          <a:bodyPr>
            <a:normAutofit fontScale="92500"/>
          </a:bodyPr>
          <a:lstStyle/>
          <a:p>
            <a:r>
              <a:rPr lang="en-US" dirty="0" smtClean="0"/>
              <a:t>One simple grammar characteristic that causes a catastrophic problem for LL parsers is left recursion. For example, consider the following rule:</a:t>
            </a:r>
          </a:p>
          <a:p>
            <a:pPr>
              <a:buNone/>
            </a:pPr>
            <a:r>
              <a:rPr lang="en-US" dirty="0" smtClean="0"/>
              <a:t>   A→A+B</a:t>
            </a:r>
          </a:p>
          <a:p>
            <a:pPr algn="just">
              <a:buNone/>
            </a:pPr>
            <a:r>
              <a:rPr lang="en-US" dirty="0" smtClean="0"/>
              <a:t>A recursive-descent parser subprogram for A immediately calls itself to parse the first symbol in its RHS. That activation of the A parser subprogram then immediately calls itself again, and again, and so forth</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The LL Grammar Class</a:t>
            </a:r>
            <a:endParaRPr lang="en-US" dirty="0"/>
          </a:p>
        </p:txBody>
      </p:sp>
      <p:sp>
        <p:nvSpPr>
          <p:cNvPr id="3" name="Content Placeholder 2"/>
          <p:cNvSpPr>
            <a:spLocks noGrp="1"/>
          </p:cNvSpPr>
          <p:nvPr>
            <p:ph idx="1"/>
          </p:nvPr>
        </p:nvSpPr>
        <p:spPr/>
        <p:txBody>
          <a:bodyPr>
            <a:normAutofit/>
          </a:bodyPr>
          <a:lstStyle/>
          <a:p>
            <a:r>
              <a:rPr lang="en-US" dirty="0" smtClean="0"/>
              <a:t>The left recursion in the rule A→A+B is called direct left recursion, because it occurs in one rule. Direct left recursion can be eliminated from a grammar by the following process:</a:t>
            </a:r>
          </a:p>
          <a:p>
            <a:pPr>
              <a:buNone/>
            </a:pPr>
            <a:r>
              <a:rPr lang="en-US" dirty="0" smtClean="0"/>
              <a:t>    For each </a:t>
            </a:r>
            <a:r>
              <a:rPr lang="en-US" dirty="0" err="1" smtClean="0"/>
              <a:t>nonterminal</a:t>
            </a:r>
            <a:r>
              <a:rPr lang="en-US" dirty="0" smtClean="0"/>
              <a:t>, A,</a:t>
            </a:r>
          </a:p>
          <a:p>
            <a:pPr>
              <a:buNone/>
            </a:pPr>
            <a:endParaRPr lang="en-US" dirty="0" smtClean="0"/>
          </a:p>
        </p:txBody>
      </p:sp>
      <p:pic>
        <p:nvPicPr>
          <p:cNvPr id="4" name="Picture 2"/>
          <p:cNvPicPr>
            <a:picLocks noChangeAspect="1" noChangeArrowheads="1"/>
          </p:cNvPicPr>
          <p:nvPr/>
        </p:nvPicPr>
        <p:blipFill>
          <a:blip r:embed="rId2"/>
          <a:srcRect/>
          <a:stretch>
            <a:fillRect/>
          </a:stretch>
        </p:blipFill>
        <p:spPr bwMode="auto">
          <a:xfrm>
            <a:off x="304800" y="4191000"/>
            <a:ext cx="8382000" cy="2590799"/>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7" name="Content Placeholder 6"/>
          <p:cNvSpPr>
            <a:spLocks noGrp="1"/>
          </p:cNvSpPr>
          <p:nvPr>
            <p:ph idx="1"/>
          </p:nvPr>
        </p:nvSpPr>
        <p:spPr/>
        <p:txBody>
          <a:bodyPr>
            <a:normAutofit/>
          </a:bodyPr>
          <a:lstStyle/>
          <a:p>
            <a:r>
              <a:rPr lang="en-US" dirty="0" smtClean="0"/>
              <a:t> Consider the following example grammar and the application of the above process:</a:t>
            </a:r>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a:p>
        </p:txBody>
      </p:sp>
      <p:pic>
        <p:nvPicPr>
          <p:cNvPr id="8" name="Picture 3"/>
          <p:cNvPicPr>
            <a:picLocks noChangeAspect="1" noChangeArrowheads="1"/>
          </p:cNvPicPr>
          <p:nvPr/>
        </p:nvPicPr>
        <p:blipFill>
          <a:blip r:embed="rId2"/>
          <a:srcRect/>
          <a:stretch>
            <a:fillRect/>
          </a:stretch>
        </p:blipFill>
        <p:spPr bwMode="auto">
          <a:xfrm>
            <a:off x="685800" y="2743200"/>
            <a:ext cx="7848600" cy="3809999"/>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228600" y="1600200"/>
            <a:ext cx="8686800" cy="4525963"/>
          </a:xfrm>
        </p:spPr>
        <p:txBody>
          <a:bodyPr>
            <a:normAutofit/>
          </a:bodyPr>
          <a:lstStyle/>
          <a:p>
            <a:r>
              <a:rPr lang="en-US" dirty="0" smtClean="0"/>
              <a:t>Because there is no left recursion in the F-rules, they remain the same, so the complete replace-</a:t>
            </a:r>
            <a:r>
              <a:rPr lang="en-US" dirty="0" err="1" smtClean="0"/>
              <a:t>ment</a:t>
            </a:r>
            <a:r>
              <a:rPr lang="en-US" dirty="0" smtClean="0"/>
              <a:t> grammar is</a:t>
            </a:r>
          </a:p>
          <a:p>
            <a:endParaRPr lang="en-US" dirty="0" smtClean="0"/>
          </a:p>
          <a:p>
            <a:endParaRPr lang="en-US" dirty="0" smtClean="0"/>
          </a:p>
          <a:p>
            <a:endParaRPr lang="en-US" dirty="0" smtClean="0"/>
          </a:p>
          <a:p>
            <a:pPr>
              <a:buNone/>
            </a:pPr>
            <a:r>
              <a:rPr lang="en-US" dirty="0" smtClean="0"/>
              <a:t>This grammar generates the same language as the original grammar but is not left recursive.</a:t>
            </a:r>
          </a:p>
          <a:p>
            <a:pPr>
              <a:buNone/>
            </a:pPr>
            <a:endParaRPr lang="en-US" dirty="0" smtClean="0"/>
          </a:p>
          <a:p>
            <a:endParaRPr lang="en-US" dirty="0"/>
          </a:p>
        </p:txBody>
      </p:sp>
      <p:pic>
        <p:nvPicPr>
          <p:cNvPr id="6" name="Picture 2"/>
          <p:cNvPicPr>
            <a:picLocks noChangeAspect="1" noChangeArrowheads="1"/>
          </p:cNvPicPr>
          <p:nvPr/>
        </p:nvPicPr>
        <p:blipFill>
          <a:blip r:embed="rId2"/>
          <a:srcRect/>
          <a:stretch>
            <a:fillRect/>
          </a:stretch>
        </p:blipFill>
        <p:spPr bwMode="auto">
          <a:xfrm>
            <a:off x="685800" y="3048000"/>
            <a:ext cx="4191000" cy="17526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Recursive-Descent Parsing</a:t>
            </a:r>
            <a:endParaRPr lang="en-US" b="1" dirty="0"/>
          </a:p>
        </p:txBody>
      </p:sp>
      <p:sp>
        <p:nvSpPr>
          <p:cNvPr id="3" name="Content Placeholder 2"/>
          <p:cNvSpPr>
            <a:spLocks noGrp="1"/>
          </p:cNvSpPr>
          <p:nvPr>
            <p:ph idx="1"/>
          </p:nvPr>
        </p:nvSpPr>
        <p:spPr>
          <a:xfrm>
            <a:off x="457200" y="1600200"/>
            <a:ext cx="8458200" cy="4525963"/>
          </a:xfrm>
        </p:spPr>
        <p:txBody>
          <a:bodyPr>
            <a:normAutofit lnSpcReduction="10000"/>
          </a:bodyPr>
          <a:lstStyle/>
          <a:p>
            <a:pPr>
              <a:buNone/>
            </a:pPr>
            <a:r>
              <a:rPr lang="en-US" b="1" dirty="0" smtClean="0"/>
              <a:t>The Recursive-Descent Parsing Process:</a:t>
            </a:r>
          </a:p>
          <a:p>
            <a:pPr algn="just">
              <a:buNone/>
            </a:pPr>
            <a:r>
              <a:rPr lang="en-US" dirty="0" smtClean="0"/>
              <a:t>A recursive-descent parser is so named because it consists of a collection of subprograms, many of which are recursive, and it produces a parse tree in top-down order.</a:t>
            </a:r>
          </a:p>
          <a:p>
            <a:pPr algn="just">
              <a:buNone/>
            </a:pPr>
            <a:r>
              <a:rPr lang="en-US" dirty="0" smtClean="0"/>
              <a:t>A recursive-descent parser has a subprogram for each </a:t>
            </a:r>
            <a:r>
              <a:rPr lang="en-US" dirty="0" err="1" smtClean="0"/>
              <a:t>nonterminal</a:t>
            </a:r>
            <a:r>
              <a:rPr lang="en-US" dirty="0" smtClean="0"/>
              <a:t> in its associated grammar. The responsibility of the subprogram associated with a particular </a:t>
            </a:r>
            <a:r>
              <a:rPr lang="en-US" dirty="0" err="1" smtClean="0"/>
              <a:t>nonterminal</a:t>
            </a:r>
            <a:r>
              <a:rPr lang="en-US" dirty="0" smtClean="0"/>
              <a:t> is as follows:</a:t>
            </a:r>
          </a:p>
          <a:p>
            <a:pPr>
              <a:buNone/>
            </a:pP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Recursive-Descent Parsing</a:t>
            </a:r>
            <a:endParaRPr lang="en-US" dirty="0"/>
          </a:p>
        </p:txBody>
      </p:sp>
      <p:sp>
        <p:nvSpPr>
          <p:cNvPr id="3" name="Content Placeholder 2"/>
          <p:cNvSpPr>
            <a:spLocks noGrp="1"/>
          </p:cNvSpPr>
          <p:nvPr>
            <p:ph idx="1"/>
          </p:nvPr>
        </p:nvSpPr>
        <p:spPr>
          <a:xfrm>
            <a:off x="457200" y="1600200"/>
            <a:ext cx="8686800" cy="4525963"/>
          </a:xfrm>
        </p:spPr>
        <p:txBody>
          <a:bodyPr>
            <a:normAutofit lnSpcReduction="10000"/>
          </a:bodyPr>
          <a:lstStyle/>
          <a:p>
            <a:pPr algn="just"/>
            <a:r>
              <a:rPr lang="en-US" dirty="0" smtClean="0"/>
              <a:t>When given an input string, it traces out the parse tree that can be rooted at that </a:t>
            </a:r>
            <a:r>
              <a:rPr lang="en-US" dirty="0" err="1" smtClean="0"/>
              <a:t>nonterminal</a:t>
            </a:r>
            <a:r>
              <a:rPr lang="en-US" dirty="0" smtClean="0"/>
              <a:t> and whose leaves match the input string. In effect, a recursive-descent parsing subprogram is a parser for the language (set of strings) that is generated by its associated </a:t>
            </a:r>
            <a:r>
              <a:rPr lang="en-US" dirty="0" err="1" smtClean="0"/>
              <a:t>nonterminal</a:t>
            </a:r>
            <a:r>
              <a:rPr lang="en-US" dirty="0" smtClean="0"/>
              <a:t>.</a:t>
            </a:r>
          </a:p>
          <a:p>
            <a:pPr>
              <a:buNone/>
            </a:pPr>
            <a:r>
              <a:rPr lang="en-US" dirty="0" smtClean="0"/>
              <a:t>&lt;</a:t>
            </a:r>
            <a:r>
              <a:rPr lang="en-US" dirty="0" err="1" smtClean="0"/>
              <a:t>expr</a:t>
            </a:r>
            <a:r>
              <a:rPr lang="en-US" dirty="0" smtClean="0"/>
              <a:t>&gt; →&lt;term&gt; {(+| -) &lt;term&gt;}</a:t>
            </a:r>
          </a:p>
          <a:p>
            <a:pPr>
              <a:buNone/>
            </a:pPr>
            <a:r>
              <a:rPr lang="en-US" dirty="0" smtClean="0"/>
              <a:t>&lt;term&gt; →&lt;factor&gt; {(*| /) &lt;factor&gt;}</a:t>
            </a:r>
          </a:p>
          <a:p>
            <a:pPr>
              <a:buNone/>
            </a:pPr>
            <a:r>
              <a:rPr lang="en-US" dirty="0" smtClean="0"/>
              <a:t>&lt;factor&gt; →id | </a:t>
            </a:r>
            <a:r>
              <a:rPr lang="en-US" dirty="0" err="1" smtClean="0"/>
              <a:t>int_constant</a:t>
            </a:r>
            <a:r>
              <a:rPr lang="en-US" dirty="0" smtClean="0"/>
              <a:t> | (&lt;</a:t>
            </a:r>
            <a:r>
              <a:rPr lang="en-US" dirty="0" err="1" smtClean="0"/>
              <a:t>expr</a:t>
            </a:r>
            <a:r>
              <a:rPr lang="en-US" dirty="0" smtClean="0"/>
              <a:t>&gt; )</a:t>
            </a:r>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The Parsing Problem for Bottom-Up Parsers</a:t>
            </a:r>
            <a:endParaRPr lang="en-US" b="1" dirty="0"/>
          </a:p>
        </p:txBody>
      </p:sp>
      <p:sp>
        <p:nvSpPr>
          <p:cNvPr id="3" name="Content Placeholder 2"/>
          <p:cNvSpPr>
            <a:spLocks noGrp="1"/>
          </p:cNvSpPr>
          <p:nvPr>
            <p:ph idx="1"/>
          </p:nvPr>
        </p:nvSpPr>
        <p:spPr/>
        <p:txBody>
          <a:bodyPr/>
          <a:lstStyle/>
          <a:p>
            <a:pPr>
              <a:buNone/>
            </a:pPr>
            <a:r>
              <a:rPr lang="en-US" dirty="0" smtClean="0"/>
              <a:t>Consider the following grammar for arithmetic expressions:</a:t>
            </a:r>
          </a:p>
          <a:p>
            <a:pPr>
              <a:buNone/>
            </a:pPr>
            <a:r>
              <a:rPr lang="en-US" dirty="0" smtClean="0"/>
              <a:t>E →E +T | T</a:t>
            </a:r>
          </a:p>
          <a:p>
            <a:pPr>
              <a:buNone/>
            </a:pPr>
            <a:r>
              <a:rPr lang="en-US" dirty="0" smtClean="0"/>
              <a:t>T →T *F | F</a:t>
            </a:r>
          </a:p>
          <a:p>
            <a:pPr>
              <a:buNone/>
            </a:pPr>
            <a:r>
              <a:rPr lang="en-US" dirty="0" smtClean="0"/>
              <a:t>F → (E)| id</a:t>
            </a:r>
          </a:p>
          <a:p>
            <a:pPr>
              <a:buNone/>
            </a:pP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5897563"/>
          </a:xfrm>
        </p:spPr>
        <p:txBody>
          <a:bodyPr>
            <a:normAutofit fontScale="92500" lnSpcReduction="20000"/>
          </a:bodyPr>
          <a:lstStyle/>
          <a:p>
            <a:r>
              <a:rPr lang="en-US" dirty="0" smtClean="0"/>
              <a:t>The following rightmost derivation illustrates this grammar</a:t>
            </a:r>
            <a:r>
              <a:rPr lang="en-US" dirty="0" smtClean="0"/>
              <a:t>:</a:t>
            </a:r>
          </a:p>
          <a:p>
            <a:pPr>
              <a:buNone/>
            </a:pPr>
            <a:r>
              <a:rPr lang="it-IT" dirty="0" smtClean="0"/>
              <a:t>E =&gt;E +T </a:t>
            </a:r>
          </a:p>
          <a:p>
            <a:pPr>
              <a:buNone/>
            </a:pPr>
            <a:r>
              <a:rPr lang="it-IT" dirty="0" smtClean="0"/>
              <a:t>   =&gt;</a:t>
            </a:r>
            <a:r>
              <a:rPr lang="it-IT" dirty="0" smtClean="0"/>
              <a:t>E +T *F </a:t>
            </a:r>
          </a:p>
          <a:p>
            <a:pPr>
              <a:buNone/>
            </a:pPr>
            <a:r>
              <a:rPr lang="it-IT" dirty="0" smtClean="0"/>
              <a:t>   =&gt;</a:t>
            </a:r>
            <a:r>
              <a:rPr lang="it-IT" dirty="0" smtClean="0"/>
              <a:t>E +T *id </a:t>
            </a:r>
          </a:p>
          <a:p>
            <a:pPr>
              <a:buNone/>
            </a:pPr>
            <a:r>
              <a:rPr lang="it-IT" dirty="0" smtClean="0"/>
              <a:t>   =&gt;</a:t>
            </a:r>
            <a:r>
              <a:rPr lang="it-IT" dirty="0" smtClean="0"/>
              <a:t>E +F *id </a:t>
            </a:r>
          </a:p>
          <a:p>
            <a:pPr>
              <a:buNone/>
            </a:pPr>
            <a:r>
              <a:rPr lang="it-IT" dirty="0" smtClean="0"/>
              <a:t>   =&gt;</a:t>
            </a:r>
            <a:r>
              <a:rPr lang="it-IT" dirty="0" smtClean="0"/>
              <a:t>E +id *id</a:t>
            </a:r>
          </a:p>
          <a:p>
            <a:pPr>
              <a:buNone/>
            </a:pPr>
            <a:r>
              <a:rPr lang="it-IT" dirty="0" smtClean="0"/>
              <a:t>   =&gt;</a:t>
            </a:r>
            <a:r>
              <a:rPr lang="it-IT" dirty="0" smtClean="0"/>
              <a:t>T +id *id</a:t>
            </a:r>
          </a:p>
          <a:p>
            <a:pPr>
              <a:buNone/>
            </a:pPr>
            <a:r>
              <a:rPr lang="it-IT" dirty="0" smtClean="0"/>
              <a:t>   =&gt;</a:t>
            </a:r>
            <a:r>
              <a:rPr lang="it-IT" dirty="0" smtClean="0"/>
              <a:t>F +id *id</a:t>
            </a:r>
          </a:p>
          <a:p>
            <a:pPr>
              <a:buNone/>
            </a:pPr>
            <a:r>
              <a:rPr lang="it-IT" dirty="0" smtClean="0"/>
              <a:t>   =&gt;</a:t>
            </a:r>
            <a:r>
              <a:rPr lang="it-IT" dirty="0" smtClean="0"/>
              <a:t>id +id *</a:t>
            </a:r>
            <a:r>
              <a:rPr lang="it-IT" dirty="0" smtClean="0"/>
              <a:t>id</a:t>
            </a:r>
          </a:p>
          <a:p>
            <a:pPr>
              <a:buNone/>
            </a:pPr>
            <a:r>
              <a:rPr lang="en-US" dirty="0" smtClean="0"/>
              <a:t>    The </a:t>
            </a:r>
            <a:r>
              <a:rPr lang="en-US" dirty="0" smtClean="0"/>
              <a:t>underlined part of each sentential form in this derivation is the RHS that </a:t>
            </a:r>
            <a:r>
              <a:rPr lang="en-US" dirty="0" smtClean="0"/>
              <a:t>is </a:t>
            </a:r>
            <a:r>
              <a:rPr lang="en-US" dirty="0" smtClean="0"/>
              <a:t>rewritten as </a:t>
            </a:r>
            <a:r>
              <a:rPr lang="en-US" dirty="0" smtClean="0"/>
              <a:t>its  </a:t>
            </a:r>
            <a:r>
              <a:rPr lang="en-US" dirty="0" err="1" smtClean="0"/>
              <a:t>corres-ponding</a:t>
            </a:r>
            <a:r>
              <a:rPr lang="en-US" dirty="0" smtClean="0"/>
              <a:t> </a:t>
            </a:r>
            <a:r>
              <a:rPr lang="en-US" dirty="0" smtClean="0"/>
              <a:t>LHS to get the previous sentential </a:t>
            </a:r>
            <a:r>
              <a:rPr lang="en-US" dirty="0" smtClean="0"/>
              <a:t>form.</a:t>
            </a:r>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en-US" dirty="0" smtClean="0"/>
              <a:t>A parse tree </a:t>
            </a:r>
            <a:r>
              <a:rPr lang="en-US" dirty="0" smtClean="0"/>
              <a:t>for:       E+T </a:t>
            </a:r>
            <a:r>
              <a:rPr lang="en-US" dirty="0" smtClean="0"/>
              <a:t>*id</a:t>
            </a:r>
            <a:endParaRPr lang="en-US" dirty="0" smtClean="0"/>
          </a:p>
          <a:p>
            <a:pPr>
              <a:buNone/>
            </a:pPr>
            <a:endParaRPr lang="en-US" dirty="0" smtClean="0"/>
          </a:p>
          <a:p>
            <a:pPr>
              <a:buNone/>
            </a:pPr>
            <a:endParaRPr lang="en-US" dirty="0"/>
          </a:p>
        </p:txBody>
      </p:sp>
      <p:pic>
        <p:nvPicPr>
          <p:cNvPr id="4" name="Picture 2"/>
          <p:cNvPicPr>
            <a:picLocks noChangeAspect="1" noChangeArrowheads="1"/>
          </p:cNvPicPr>
          <p:nvPr/>
        </p:nvPicPr>
        <p:blipFill>
          <a:blip r:embed="rId2"/>
          <a:srcRect/>
          <a:stretch>
            <a:fillRect/>
          </a:stretch>
        </p:blipFill>
        <p:spPr bwMode="auto">
          <a:xfrm>
            <a:off x="1676400" y="2667000"/>
            <a:ext cx="5638800" cy="3657600"/>
          </a:xfrm>
          <a:prstGeom prst="rect">
            <a:avLst/>
          </a:prstGeom>
          <a:noFill/>
          <a:ln w="9525">
            <a:noFill/>
            <a:miter lim="800000"/>
            <a:headEnd/>
            <a:tailEnd/>
          </a:ln>
          <a:effectLst/>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Shift-Reduce Algorithms</a:t>
            </a:r>
            <a:endParaRPr lang="en-US" b="1" dirty="0">
              <a:latin typeface="Times New Roman" pitchFamily="18" charset="0"/>
              <a:cs typeface="Times New Roman" pitchFamily="18" charset="0"/>
            </a:endParaRPr>
          </a:p>
        </p:txBody>
      </p:sp>
      <p:sp>
        <p:nvSpPr>
          <p:cNvPr id="5" name="Content Placeholder 4"/>
          <p:cNvSpPr>
            <a:spLocks noGrp="1"/>
          </p:cNvSpPr>
          <p:nvPr>
            <p:ph idx="1"/>
          </p:nvPr>
        </p:nvSpPr>
        <p:spPr>
          <a:xfrm>
            <a:off x="457200" y="1600200"/>
            <a:ext cx="8458200" cy="4525963"/>
          </a:xfrm>
        </p:spPr>
        <p:txBody>
          <a:bodyPr>
            <a:normAutofit/>
          </a:bodyPr>
          <a:lstStyle/>
          <a:p>
            <a:pPr algn="just"/>
            <a:r>
              <a:rPr lang="en-US" dirty="0" smtClean="0"/>
              <a:t>Bottom-up parsers are often called shift-reduce algorithms, because shift and reduce are the two most common actions they specify. An integral part of every bottom-up parser is a stack.</a:t>
            </a:r>
          </a:p>
          <a:p>
            <a:pPr algn="just"/>
            <a:r>
              <a:rPr lang="en-US" dirty="0" smtClean="0"/>
              <a:t>Every parser for a programming language is a pushdown automaton(PDA), because a PDA is a recognizer for a context-free language. </a:t>
            </a:r>
          </a:p>
          <a:p>
            <a:pPr algn="just">
              <a:buNone/>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normAutofit/>
          </a:bodyPr>
          <a:lstStyle/>
          <a:p>
            <a:pPr algn="just"/>
            <a:r>
              <a:rPr lang="en-US" dirty="0" smtClean="0"/>
              <a:t>Pure interpretation systems perform no translation; rather, programs are interpreted in their original form by a software interpreter. Pure interpretation is usually used for smaller systems in which execution efficiency is not critical, such as scripts embedded in HTML documents, written in languages such as JavaScript.</a:t>
            </a: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pPr algn="just"/>
            <a:r>
              <a:rPr lang="en-US" dirty="0" smtClean="0"/>
              <a:t>With a PDA, the input string is examined, one symbol at a time, left to right. The input is treated very much as if it were stored in another stack, because the PDA never sees more than the leftmost symbol of the input.</a:t>
            </a:r>
          </a:p>
          <a:p>
            <a:pPr algn="just">
              <a:buNone/>
            </a:pPr>
            <a:r>
              <a:rPr lang="en-US" sz="4400" b="1" dirty="0" smtClean="0">
                <a:latin typeface="Times New Roman" pitchFamily="18" charset="0"/>
                <a:cs typeface="Times New Roman" pitchFamily="18" charset="0"/>
              </a:rPr>
              <a:t>LR parser:</a:t>
            </a:r>
          </a:p>
          <a:p>
            <a:pPr algn="just">
              <a:buNone/>
            </a:pPr>
            <a:r>
              <a:rPr lang="en-US" smtClean="0">
                <a:latin typeface="Times New Roman" pitchFamily="18" charset="0"/>
                <a:cs typeface="Times New Roman" pitchFamily="18" charset="0"/>
              </a:rPr>
              <a:t>   LR </a:t>
            </a:r>
            <a:r>
              <a:rPr lang="en-US" dirty="0" smtClean="0">
                <a:latin typeface="Times New Roman" pitchFamily="18" charset="0"/>
                <a:cs typeface="Times New Roman" pitchFamily="18" charset="0"/>
              </a:rPr>
              <a:t>parsers use a relatively small program and a parsing table that is built for a specific programming language. There are three advantages to LR parsers:</a:t>
            </a:r>
            <a:endParaRPr lang="en-US" dirty="0">
              <a:latin typeface="Times New Roman" pitchFamily="18" charset="0"/>
              <a:cs typeface="Times New Roman" pitchFamily="18"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52400" y="1600200"/>
            <a:ext cx="8839200" cy="4525963"/>
          </a:xfrm>
        </p:spPr>
        <p:txBody>
          <a:bodyPr>
            <a:normAutofit fontScale="92500"/>
          </a:bodyPr>
          <a:lstStyle/>
          <a:p>
            <a:pPr>
              <a:buNone/>
            </a:pPr>
            <a:r>
              <a:rPr lang="en-US" dirty="0" smtClean="0"/>
              <a:t>1.  They can be built for all programming languages.  </a:t>
            </a:r>
          </a:p>
          <a:p>
            <a:pPr marL="514350" indent="-514350">
              <a:buAutoNum type="arabicPeriod" startAt="2"/>
            </a:pPr>
            <a:r>
              <a:rPr lang="en-US" dirty="0" smtClean="0"/>
              <a:t>They can detect syntax errors as soon as it is possible in a left-to-right  scan.</a:t>
            </a:r>
          </a:p>
          <a:p>
            <a:pPr marL="514350" indent="-514350">
              <a:buAutoNum type="arabicPeriod" startAt="2"/>
            </a:pPr>
            <a:r>
              <a:rPr lang="en-US" dirty="0" smtClean="0"/>
              <a:t>The LR class of grammars is a proper superset of the class </a:t>
            </a:r>
            <a:r>
              <a:rPr lang="en-US" dirty="0" err="1" smtClean="0"/>
              <a:t>parsable</a:t>
            </a:r>
            <a:r>
              <a:rPr lang="en-US" dirty="0" smtClean="0"/>
              <a:t> by  LL parsers (for example, many left recursive grammars are LR, but none are LL).</a:t>
            </a:r>
          </a:p>
          <a:p>
            <a:pPr marL="514350" indent="-514350">
              <a:buNone/>
            </a:pPr>
            <a:r>
              <a:rPr lang="en-US" dirty="0" smtClean="0"/>
              <a:t>The only disadvantage of LR parsing is that it is difficult to produce by hand the parsing table for a given grammar for a complete programming language. </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a:xfrm>
            <a:off x="457200" y="1600200"/>
            <a:ext cx="8229600" cy="5029200"/>
          </a:xfrm>
        </p:spPr>
        <p:txBody>
          <a:bodyPr>
            <a:normAutofit fontScale="92500" lnSpcReduction="20000"/>
          </a:bodyPr>
          <a:lstStyle/>
          <a:p>
            <a:pPr algn="just"/>
            <a:r>
              <a:rPr lang="en-US" dirty="0" smtClean="0"/>
              <a:t>Hybrid implementation systems translate programs written in high-level languages into intermediate forms, which are interpreted.</a:t>
            </a:r>
          </a:p>
          <a:p>
            <a:pPr algn="just"/>
            <a:r>
              <a:rPr lang="en-US" dirty="0" smtClean="0"/>
              <a:t>Syntax analyzers, or parsers, are nearly always based on a formal description of the syntax of programs.</a:t>
            </a:r>
          </a:p>
          <a:p>
            <a:pPr algn="just"/>
            <a:r>
              <a:rPr lang="en-US" dirty="0" smtClean="0"/>
              <a:t>The lexical analyzer deals with small-scale language constructs, such as names and numeric literals.</a:t>
            </a:r>
          </a:p>
          <a:p>
            <a:pPr algn="just"/>
            <a:r>
              <a:rPr lang="en-US" dirty="0" smtClean="0"/>
              <a:t>The syntax analyzer deals with the large-scale constructs, such as expressions, statements, and program units.</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why lexical analysis is separated from syntax analysis?</a:t>
            </a:r>
            <a:endParaRPr lang="en-US" b="1" dirty="0"/>
          </a:p>
        </p:txBody>
      </p:sp>
      <p:sp>
        <p:nvSpPr>
          <p:cNvPr id="3" name="Content Placeholder 2"/>
          <p:cNvSpPr>
            <a:spLocks noGrp="1"/>
          </p:cNvSpPr>
          <p:nvPr>
            <p:ph idx="1"/>
          </p:nvPr>
        </p:nvSpPr>
        <p:spPr/>
        <p:txBody>
          <a:bodyPr/>
          <a:lstStyle/>
          <a:p>
            <a:pPr algn="just"/>
            <a:r>
              <a:rPr lang="en-US" b="1" dirty="0" smtClean="0"/>
              <a:t>Simplicity—</a:t>
            </a:r>
            <a:r>
              <a:rPr lang="en-US" dirty="0" smtClean="0"/>
              <a:t>Techniques for lexical analysis are less complex than those  required for syntax analysis, so the lexical-analysis process can be simpler if it is separate. Also, removing the low-level details of lexical analysis from the syntax analyzer makes the syntax analyzer both smaller and less complex.</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why lexical analysis is separated from syntax analysis?</a:t>
            </a:r>
            <a:endParaRPr lang="en-US" dirty="0"/>
          </a:p>
        </p:txBody>
      </p:sp>
      <p:sp>
        <p:nvSpPr>
          <p:cNvPr id="3" name="Content Placeholder 2"/>
          <p:cNvSpPr>
            <a:spLocks noGrp="1"/>
          </p:cNvSpPr>
          <p:nvPr>
            <p:ph idx="1"/>
          </p:nvPr>
        </p:nvSpPr>
        <p:spPr>
          <a:xfrm>
            <a:off x="228600" y="1600200"/>
            <a:ext cx="8915400" cy="4525963"/>
          </a:xfrm>
        </p:spPr>
        <p:txBody>
          <a:bodyPr>
            <a:normAutofit/>
          </a:bodyPr>
          <a:lstStyle/>
          <a:p>
            <a:pPr algn="just"/>
            <a:r>
              <a:rPr lang="en-US" b="1" dirty="0" smtClean="0"/>
              <a:t>Efficiency—</a:t>
            </a:r>
            <a:r>
              <a:rPr lang="en-US" dirty="0" smtClean="0"/>
              <a:t>Although it pays to optimize the lexical analyzer, because  lexical analysis requires a significant portion of total compilation time, it is not fruitful to optimize the syntax analyzer. Separation facilitates this selective optimization.</a:t>
            </a:r>
          </a:p>
          <a:p>
            <a:pPr algn="just"/>
            <a:r>
              <a:rPr lang="en-US" b="1" dirty="0" smtClean="0"/>
              <a:t>Portability—</a:t>
            </a:r>
            <a:r>
              <a:rPr lang="en-US" dirty="0" smtClean="0"/>
              <a:t>Because the lexical analyzer reads input program files  and often includes buffering of that input, it is somewhat platform dependent.</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lexical analysis</a:t>
            </a:r>
            <a:endParaRPr lang="en-US" b="1" dirty="0"/>
          </a:p>
        </p:txBody>
      </p:sp>
      <p:sp>
        <p:nvSpPr>
          <p:cNvPr id="3" name="Content Placeholder 2"/>
          <p:cNvSpPr>
            <a:spLocks noGrp="1"/>
          </p:cNvSpPr>
          <p:nvPr>
            <p:ph idx="1"/>
          </p:nvPr>
        </p:nvSpPr>
        <p:spPr/>
        <p:txBody>
          <a:bodyPr>
            <a:normAutofit fontScale="92500" lnSpcReduction="10000"/>
          </a:bodyPr>
          <a:lstStyle/>
          <a:p>
            <a:pPr algn="just"/>
            <a:r>
              <a:rPr lang="en-US" dirty="0" smtClean="0"/>
              <a:t>A lexical analyzer is essentially a pattern matcher. A pattern matcher attempts to find a substring of a given string of characters that matches a given character pattern.</a:t>
            </a:r>
          </a:p>
          <a:p>
            <a:pPr algn="just"/>
            <a:r>
              <a:rPr lang="en-US" dirty="0" smtClean="0"/>
              <a:t>A lexical analyzer serves as the front end of a syntax analyzer. Technically, lexical analysis is a part of syntax analysis.</a:t>
            </a:r>
          </a:p>
          <a:p>
            <a:pPr algn="just"/>
            <a:r>
              <a:rPr lang="en-US" dirty="0" smtClean="0"/>
              <a:t>The lexical analyzer collects characters into logical groupings and assigns internal codes to the groupings according to their structure.</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lexical analysis</a:t>
            </a:r>
            <a:endParaRPr lang="en-US" dirty="0"/>
          </a:p>
        </p:txBody>
      </p:sp>
      <p:sp>
        <p:nvSpPr>
          <p:cNvPr id="3" name="Content Placeholder 2"/>
          <p:cNvSpPr>
            <a:spLocks noGrp="1"/>
          </p:cNvSpPr>
          <p:nvPr>
            <p:ph idx="1"/>
          </p:nvPr>
        </p:nvSpPr>
        <p:spPr/>
        <p:txBody>
          <a:bodyPr>
            <a:normAutofit lnSpcReduction="10000"/>
          </a:bodyPr>
          <a:lstStyle/>
          <a:p>
            <a:pPr algn="just"/>
            <a:r>
              <a:rPr lang="en-US" dirty="0" smtClean="0"/>
              <a:t>logical groupings of characters are named </a:t>
            </a:r>
            <a:r>
              <a:rPr lang="en-US" b="1" dirty="0" smtClean="0"/>
              <a:t>lexemes</a:t>
            </a:r>
            <a:r>
              <a:rPr lang="en-US" dirty="0" smtClean="0"/>
              <a:t>, and the internal codes for categories of these groupings are named </a:t>
            </a:r>
            <a:r>
              <a:rPr lang="en-US" b="1" dirty="0" smtClean="0"/>
              <a:t>tokens</a:t>
            </a:r>
            <a:r>
              <a:rPr lang="en-US" dirty="0" smtClean="0"/>
              <a:t>.</a:t>
            </a:r>
          </a:p>
          <a:p>
            <a:pPr algn="just"/>
            <a:r>
              <a:rPr lang="en-US" dirty="0" smtClean="0"/>
              <a:t> Lexemes are recognized by matching the input character string against character string patterns.</a:t>
            </a:r>
          </a:p>
          <a:p>
            <a:pPr algn="just"/>
            <a:r>
              <a:rPr lang="en-US" dirty="0" smtClean="0"/>
              <a:t>Tokens are usually represented as integer values, for the sake of readability of lexical and syntax analyzers.</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lexical analysis</a:t>
            </a:r>
            <a:endParaRPr lang="en-US" dirty="0"/>
          </a:p>
        </p:txBody>
      </p:sp>
      <p:sp>
        <p:nvSpPr>
          <p:cNvPr id="3" name="Content Placeholder 2"/>
          <p:cNvSpPr>
            <a:spLocks noGrp="1"/>
          </p:cNvSpPr>
          <p:nvPr>
            <p:ph idx="1"/>
          </p:nvPr>
        </p:nvSpPr>
        <p:spPr>
          <a:xfrm>
            <a:off x="228600" y="1219200"/>
            <a:ext cx="8686800" cy="5638800"/>
          </a:xfrm>
        </p:spPr>
        <p:txBody>
          <a:bodyPr/>
          <a:lstStyle/>
          <a:p>
            <a:pPr>
              <a:buNone/>
            </a:pPr>
            <a:r>
              <a:rPr lang="en-US" dirty="0" smtClean="0"/>
              <a:t>Consider the following example of an assignment statement:</a:t>
            </a:r>
          </a:p>
          <a:p>
            <a:pPr>
              <a:buNone/>
            </a:pPr>
            <a:r>
              <a:rPr lang="en-US" dirty="0" smtClean="0"/>
              <a:t>result = </a:t>
            </a:r>
            <a:r>
              <a:rPr lang="en-US" dirty="0" err="1" smtClean="0"/>
              <a:t>oldsum</a:t>
            </a:r>
            <a:r>
              <a:rPr lang="en-US" dirty="0" smtClean="0"/>
              <a:t> – value / 100;</a:t>
            </a:r>
          </a:p>
          <a:p>
            <a:pPr>
              <a:buNone/>
            </a:pPr>
            <a:r>
              <a:rPr lang="en-US" sz="2800" dirty="0" smtClean="0"/>
              <a:t>Following are the tokens and lexemes of this statement:</a:t>
            </a:r>
          </a:p>
          <a:p>
            <a:pPr>
              <a:buNone/>
            </a:pPr>
            <a:endParaRPr lang="en-US" dirty="0"/>
          </a:p>
        </p:txBody>
      </p:sp>
      <p:pic>
        <p:nvPicPr>
          <p:cNvPr id="4" name="Picture 2"/>
          <p:cNvPicPr>
            <a:picLocks noChangeAspect="1" noChangeArrowheads="1"/>
          </p:cNvPicPr>
          <p:nvPr/>
        </p:nvPicPr>
        <p:blipFill>
          <a:blip r:embed="rId2"/>
          <a:srcRect/>
          <a:stretch>
            <a:fillRect/>
          </a:stretch>
        </p:blipFill>
        <p:spPr bwMode="auto">
          <a:xfrm>
            <a:off x="228600" y="3352800"/>
            <a:ext cx="8839200" cy="4267200"/>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4" presetClass="path" presetSubtype="0" accel="50000" decel="50000" fill="hold" nodeType="clickEffect">
                                  <p:stCondLst>
                                    <p:cond delay="0"/>
                                  </p:stCondLst>
                                  <p:childTnLst>
                                    <p:animMotion origin="layout" path="M 0 0  L 0 -0.33333  E" pathEditMode="relative" ptsTypes="">
                                      <p:cBhvr>
                                        <p:cTn id="6" dur="2000" fill="hold"/>
                                        <p:tgtEl>
                                          <p:spTgt spid="4"/>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536</TotalTime>
  <Words>1848</Words>
  <Application>Microsoft Office PowerPoint</Application>
  <PresentationFormat>On-screen Show (4:3)</PresentationFormat>
  <Paragraphs>121</Paragraphs>
  <Slides>31</Slides>
  <Notes>0</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Office Theme</vt:lpstr>
      <vt:lpstr>Slide 1</vt:lpstr>
      <vt:lpstr>Introduction</vt:lpstr>
      <vt:lpstr>Introduction</vt:lpstr>
      <vt:lpstr>Introduction</vt:lpstr>
      <vt:lpstr>why lexical analysis is separated from syntax analysis?</vt:lpstr>
      <vt:lpstr>why lexical analysis is separated from syntax analysis?</vt:lpstr>
      <vt:lpstr>lexical analysis</vt:lpstr>
      <vt:lpstr>lexical analysis</vt:lpstr>
      <vt:lpstr>lexical analysis</vt:lpstr>
      <vt:lpstr>lexical analysis</vt:lpstr>
      <vt:lpstr>lexical analysis</vt:lpstr>
      <vt:lpstr>lexical analysis</vt:lpstr>
      <vt:lpstr>lexical analysis</vt:lpstr>
      <vt:lpstr>The Parsing Problem</vt:lpstr>
      <vt:lpstr>The Parsing Problem</vt:lpstr>
      <vt:lpstr>Notational conventions for grammar  symbols and strings</vt:lpstr>
      <vt:lpstr>Top-down Parser</vt:lpstr>
      <vt:lpstr>Bottom –Up Parser</vt:lpstr>
      <vt:lpstr>Slide 19</vt:lpstr>
      <vt:lpstr>The LL Grammar Class</vt:lpstr>
      <vt:lpstr>The LL Grammar Class</vt:lpstr>
      <vt:lpstr>Slide 22</vt:lpstr>
      <vt:lpstr>Slide 23</vt:lpstr>
      <vt:lpstr>Recursive-Descent Parsing</vt:lpstr>
      <vt:lpstr>Recursive-Descent Parsing</vt:lpstr>
      <vt:lpstr>The Parsing Problem for Bottom-Up Parsers</vt:lpstr>
      <vt:lpstr>Slide 27</vt:lpstr>
      <vt:lpstr>Slide 28</vt:lpstr>
      <vt:lpstr>Shift-Reduce Algorithms</vt:lpstr>
      <vt:lpstr>Slide 30</vt:lpstr>
      <vt:lpstr>Slide 31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idrees</dc:creator>
  <cp:lastModifiedBy>idrees</cp:lastModifiedBy>
  <cp:revision>44</cp:revision>
  <dcterms:created xsi:type="dcterms:W3CDTF">2014-05-25T12:56:19Z</dcterms:created>
  <dcterms:modified xsi:type="dcterms:W3CDTF">2014-06-08T19:14:41Z</dcterms:modified>
</cp:coreProperties>
</file>