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794435-DC4A-4A61-8451-64D0D53B772D}"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794435-DC4A-4A61-8451-64D0D53B772D}"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794435-DC4A-4A61-8451-64D0D53B772D}"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794435-DC4A-4A61-8451-64D0D53B772D}"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794435-DC4A-4A61-8451-64D0D53B772D}" type="datetimeFigureOut">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794435-DC4A-4A61-8451-64D0D53B772D}"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794435-DC4A-4A61-8451-64D0D53B772D}" type="datetimeFigureOut">
              <a:rPr lang="en-US" smtClean="0"/>
              <a:pPr/>
              <a:t>7/2/2014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794435-DC4A-4A61-8451-64D0D53B772D}" type="datetimeFigureOut">
              <a:rPr lang="en-US" smtClean="0"/>
              <a:pPr/>
              <a:t>7/2/2014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94435-DC4A-4A61-8451-64D0D53B772D}" type="datetimeFigureOut">
              <a:rPr lang="en-US" smtClean="0"/>
              <a:pPr/>
              <a:t>7/2/2014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794435-DC4A-4A61-8451-64D0D53B772D}"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794435-DC4A-4A61-8451-64D0D53B772D}" type="datetimeFigureOut">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98367-FF32-427F-82E8-A6CB88F2FFB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94435-DC4A-4A61-8451-64D0D53B772D}" type="datetimeFigureOut">
              <a:rPr lang="en-US" smtClean="0"/>
              <a:pPr/>
              <a:t>7/2/2014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98367-FF32-427F-82E8-A6CB88F2FF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0" y="285750"/>
            <a:ext cx="8915400" cy="62865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Variables</a:t>
            </a:r>
            <a:endParaRPr lang="en-US" dirty="0"/>
          </a:p>
        </p:txBody>
      </p:sp>
      <p:sp>
        <p:nvSpPr>
          <p:cNvPr id="3" name="Content Placeholder 2"/>
          <p:cNvSpPr>
            <a:spLocks noGrp="1"/>
          </p:cNvSpPr>
          <p:nvPr>
            <p:ph idx="1"/>
          </p:nvPr>
        </p:nvSpPr>
        <p:spPr/>
        <p:txBody>
          <a:bodyPr/>
          <a:lstStyle/>
          <a:p>
            <a:pPr>
              <a:buNone/>
            </a:pPr>
            <a:r>
              <a:rPr lang="en-US" b="1" dirty="0" smtClean="0"/>
              <a:t>Value: </a:t>
            </a:r>
          </a:p>
          <a:p>
            <a:r>
              <a:rPr lang="en-US" dirty="0" smtClean="0"/>
              <a:t>The contents of the location with which the variable is associated.</a:t>
            </a:r>
          </a:p>
          <a:p>
            <a:r>
              <a:rPr lang="en-US" dirty="0" smtClean="0"/>
              <a:t>Abstract memory cell - the physical cell or collection of cells associated with a variable.</a:t>
            </a:r>
          </a:p>
          <a:p>
            <a:pPr>
              <a:buNone/>
            </a:pPr>
            <a:r>
              <a:rPr lang="en-US" dirty="0" smtClean="0"/>
              <a:t>The l-value of a variable is its address</a:t>
            </a:r>
          </a:p>
          <a:p>
            <a:pPr>
              <a:buNone/>
            </a:pPr>
            <a:r>
              <a:rPr lang="en-US" dirty="0" smtClean="0"/>
              <a:t>The r-value of a variable is its value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Concept of Binding</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	A binding is an association, such as between an attribute and an entity, or between an operation and a symbol. The time at which a binding takes place is called binding time.</a:t>
            </a:r>
          </a:p>
          <a:p>
            <a:pPr>
              <a:buNone/>
            </a:pPr>
            <a:r>
              <a:rPr lang="en-US" b="1" dirty="0" smtClean="0"/>
              <a:t>Possible Binding Times:</a:t>
            </a:r>
          </a:p>
          <a:p>
            <a:r>
              <a:rPr lang="en-US" dirty="0" smtClean="0"/>
              <a:t>Language design time--e.g., bind operator symbols to operations.</a:t>
            </a:r>
          </a:p>
          <a:p>
            <a:r>
              <a:rPr lang="en-US" dirty="0" smtClean="0"/>
              <a:t>Language implementation time--e.g., bind fl. pt. type to a representation.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Concept of Binding</a:t>
            </a:r>
            <a:endParaRPr lang="en-US" dirty="0"/>
          </a:p>
        </p:txBody>
      </p:sp>
      <p:sp>
        <p:nvSpPr>
          <p:cNvPr id="3" name="Content Placeholder 2"/>
          <p:cNvSpPr>
            <a:spLocks noGrp="1"/>
          </p:cNvSpPr>
          <p:nvPr>
            <p:ph idx="1"/>
          </p:nvPr>
        </p:nvSpPr>
        <p:spPr/>
        <p:txBody>
          <a:bodyPr/>
          <a:lstStyle/>
          <a:p>
            <a:r>
              <a:rPr lang="en-US" dirty="0" smtClean="0"/>
              <a:t>Compile time--e.g., bind a variable to a type in C or Java.</a:t>
            </a:r>
          </a:p>
          <a:p>
            <a:r>
              <a:rPr lang="en-US" dirty="0" smtClean="0"/>
              <a:t>Load time--e.g., bind a FORTRAN 77 variable to a memory cell (or a C static variable).</a:t>
            </a:r>
          </a:p>
          <a:p>
            <a:r>
              <a:rPr lang="en-US" dirty="0" smtClean="0"/>
              <a:t> Runtime--e.g., bind a </a:t>
            </a:r>
            <a:r>
              <a:rPr lang="en-US" dirty="0" err="1" smtClean="0"/>
              <a:t>nonstatic</a:t>
            </a:r>
            <a:r>
              <a:rPr lang="en-US" dirty="0" smtClean="0"/>
              <a:t> local variable to a memory cell.</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Binding of Attributes to Variables</a:t>
            </a:r>
            <a:endParaRPr lang="en-US" dirty="0"/>
          </a:p>
        </p:txBody>
      </p:sp>
      <p:sp>
        <p:nvSpPr>
          <p:cNvPr id="3" name="Content Placeholder 2"/>
          <p:cNvSpPr>
            <a:spLocks noGrp="1"/>
          </p:cNvSpPr>
          <p:nvPr>
            <p:ph idx="1"/>
          </p:nvPr>
        </p:nvSpPr>
        <p:spPr>
          <a:xfrm>
            <a:off x="228600" y="1600200"/>
            <a:ext cx="8763000" cy="4525963"/>
          </a:xfrm>
        </p:spPr>
        <p:txBody>
          <a:bodyPr/>
          <a:lstStyle/>
          <a:p>
            <a:r>
              <a:rPr lang="en-US" dirty="0" smtClean="0"/>
              <a:t>A binding is </a:t>
            </a:r>
            <a:r>
              <a:rPr lang="en-US" b="1" dirty="0" smtClean="0"/>
              <a:t>static</a:t>
            </a:r>
            <a:r>
              <a:rPr lang="en-US" dirty="0" smtClean="0"/>
              <a:t> if it occurs before run time and remains unchanged throughout program execution.</a:t>
            </a:r>
          </a:p>
          <a:p>
            <a:r>
              <a:rPr lang="en-US" dirty="0" smtClean="0"/>
              <a:t>A binding is </a:t>
            </a:r>
            <a:r>
              <a:rPr lang="en-US" b="1" dirty="0" smtClean="0"/>
              <a:t>dynamic</a:t>
            </a:r>
            <a:r>
              <a:rPr lang="en-US" dirty="0" smtClean="0"/>
              <a:t> if it occurs during execution or can change during execution of the program.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Bindings</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Static Type Binding</a:t>
            </a:r>
          </a:p>
          <a:p>
            <a:pPr>
              <a:buNone/>
            </a:pPr>
            <a:r>
              <a:rPr lang="en-US" dirty="0" smtClean="0"/>
              <a:t>	If </a:t>
            </a:r>
            <a:r>
              <a:rPr lang="en-US" b="1" dirty="0" smtClean="0"/>
              <a:t>static</a:t>
            </a:r>
            <a:r>
              <a:rPr lang="en-US" dirty="0" smtClean="0"/>
              <a:t>, type may be specified by either an explicit or an implicit declaration.</a:t>
            </a:r>
          </a:p>
          <a:p>
            <a:pPr>
              <a:buNone/>
            </a:pPr>
            <a:r>
              <a:rPr lang="en-US" b="1" dirty="0" smtClean="0"/>
              <a:t>Def: </a:t>
            </a:r>
            <a:r>
              <a:rPr lang="en-US" dirty="0" smtClean="0"/>
              <a:t>An </a:t>
            </a:r>
            <a:r>
              <a:rPr lang="en-US" b="1" dirty="0" smtClean="0"/>
              <a:t>explicit declaration </a:t>
            </a:r>
            <a:r>
              <a:rPr lang="en-US" dirty="0" smtClean="0"/>
              <a:t>is a program statement used for declaring the types of variable</a:t>
            </a:r>
          </a:p>
          <a:p>
            <a:pPr>
              <a:buNone/>
            </a:pPr>
            <a:r>
              <a:rPr lang="en-US" b="1" dirty="0" smtClean="0"/>
              <a:t>Def: </a:t>
            </a:r>
            <a:r>
              <a:rPr lang="en-US" dirty="0" smtClean="0"/>
              <a:t>An </a:t>
            </a:r>
            <a:r>
              <a:rPr lang="en-US" b="1" dirty="0" smtClean="0"/>
              <a:t>implicit declaration </a:t>
            </a:r>
            <a:r>
              <a:rPr lang="en-US" dirty="0" smtClean="0"/>
              <a:t>is a default mechanism</a:t>
            </a:r>
          </a:p>
          <a:p>
            <a:pPr>
              <a:buNone/>
            </a:pPr>
            <a:r>
              <a:rPr lang="en-US" dirty="0" smtClean="0"/>
              <a:t>          for specifying types of variables (the first</a:t>
            </a:r>
          </a:p>
          <a:p>
            <a:pPr>
              <a:buNone/>
            </a:pPr>
            <a:r>
              <a:rPr lang="en-US" dirty="0" smtClean="0"/>
              <a:t>          appearance of the variable in the program).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Bindings</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Dynamic Type Binding</a:t>
            </a:r>
          </a:p>
          <a:p>
            <a:r>
              <a:rPr lang="en-US" dirty="0" smtClean="0"/>
              <a:t>With dynamic type binding, the type of a variable is not specified by a declaration statement, nor can it be determined by the spelling of its name.</a:t>
            </a:r>
          </a:p>
          <a:p>
            <a:r>
              <a:rPr lang="en-US" dirty="0" smtClean="0"/>
              <a:t>Specified through an assignment statement e.g. APL.</a:t>
            </a:r>
          </a:p>
          <a:p>
            <a:pPr>
              <a:buNone/>
            </a:pPr>
            <a:r>
              <a:rPr lang="en-US" dirty="0" smtClean="0"/>
              <a:t>		LIST &lt;- 2 4 6 8</a:t>
            </a:r>
          </a:p>
          <a:p>
            <a:pPr>
              <a:buNone/>
            </a:pPr>
            <a:r>
              <a:rPr lang="en-US" dirty="0" smtClean="0"/>
              <a:t>          LIST &lt;- 17.3</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Binding and Lifetime</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Storage Binding</a:t>
            </a:r>
          </a:p>
          <a:p>
            <a:pPr>
              <a:buNone/>
            </a:pPr>
            <a:r>
              <a:rPr lang="en-US" b="1" dirty="0" smtClean="0"/>
              <a:t>Allocation - </a:t>
            </a:r>
            <a:r>
              <a:rPr lang="en-US" dirty="0" smtClean="0"/>
              <a:t>The memory cell to which a variable is bound somehow must be taken from a pool of available memory.</a:t>
            </a:r>
          </a:p>
          <a:p>
            <a:r>
              <a:rPr lang="en-US" dirty="0"/>
              <a:t>G</a:t>
            </a:r>
            <a:r>
              <a:rPr lang="en-US" dirty="0" smtClean="0"/>
              <a:t>etting a cell from some pool of available cells</a:t>
            </a:r>
          </a:p>
          <a:p>
            <a:pPr>
              <a:buNone/>
            </a:pPr>
            <a:r>
              <a:rPr lang="en-US" b="1" dirty="0" err="1" smtClean="0"/>
              <a:t>Deallocation</a:t>
            </a:r>
            <a:r>
              <a:rPr lang="en-US" b="1" dirty="0" smtClean="0"/>
              <a:t> – </a:t>
            </a:r>
            <a:r>
              <a:rPr lang="en-US" dirty="0" err="1" smtClean="0"/>
              <a:t>Deallocation</a:t>
            </a:r>
            <a:r>
              <a:rPr lang="en-US" dirty="0" smtClean="0"/>
              <a:t> is the process of placing a memory cell that has been unbound from a variable back into the pool of available memory.</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Binding and Lifetime</a:t>
            </a:r>
            <a:endParaRPr lang="en-US" dirty="0"/>
          </a:p>
        </p:txBody>
      </p:sp>
      <p:sp>
        <p:nvSpPr>
          <p:cNvPr id="3" name="Content Placeholder 2"/>
          <p:cNvSpPr>
            <a:spLocks noGrp="1"/>
          </p:cNvSpPr>
          <p:nvPr>
            <p:ph idx="1"/>
          </p:nvPr>
        </p:nvSpPr>
        <p:spPr/>
        <p:txBody>
          <a:bodyPr/>
          <a:lstStyle/>
          <a:p>
            <a:pPr>
              <a:buNone/>
            </a:pPr>
            <a:r>
              <a:rPr lang="en-US" b="1" dirty="0" smtClean="0"/>
              <a:t>Lifetime:</a:t>
            </a:r>
            <a:r>
              <a:rPr lang="en-US" dirty="0" smtClean="0"/>
              <a:t> The lifetime of a variable is the time during which it is bound to a particular memory cell. So, the lifetime of a variable begins when it is bound to a specific cell and ends when it is unbound from that cell.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Categories of variables by lifetimes</a:t>
            </a:r>
            <a:endParaRPr lang="en-US" b="1" dirty="0"/>
          </a:p>
        </p:txBody>
      </p:sp>
      <p:sp>
        <p:nvSpPr>
          <p:cNvPr id="3" name="Content Placeholder 2"/>
          <p:cNvSpPr>
            <a:spLocks noGrp="1"/>
          </p:cNvSpPr>
          <p:nvPr>
            <p:ph idx="1"/>
          </p:nvPr>
        </p:nvSpPr>
        <p:spPr>
          <a:xfrm>
            <a:off x="304800" y="1600200"/>
            <a:ext cx="8610600" cy="4525963"/>
          </a:xfrm>
        </p:spPr>
        <p:txBody>
          <a:bodyPr/>
          <a:lstStyle/>
          <a:p>
            <a:pPr marL="514350" indent="-514350">
              <a:buFont typeface="+mj-lt"/>
              <a:buAutoNum type="arabicPeriod"/>
            </a:pPr>
            <a:r>
              <a:rPr lang="en-US" b="1" dirty="0" smtClean="0"/>
              <a:t>Static variables</a:t>
            </a:r>
            <a:r>
              <a:rPr lang="en-US" dirty="0" smtClean="0"/>
              <a:t> are those that are bound to memory cells before program execution begins and remain bound to those same memory cells until program execution terminates. </a:t>
            </a:r>
          </a:p>
          <a:p>
            <a:pPr marL="514350" indent="-514350">
              <a:buNone/>
            </a:pPr>
            <a:r>
              <a:rPr lang="en-US" dirty="0"/>
              <a:t>	</a:t>
            </a:r>
            <a:r>
              <a:rPr lang="en-US" dirty="0" smtClean="0"/>
              <a:t>e.g. all FORTRAN 77 variables, C static variables.</a:t>
            </a:r>
          </a:p>
          <a:p>
            <a:pPr marL="514350" indent="-514350">
              <a:buNone/>
            </a:pPr>
            <a:r>
              <a:rPr lang="en-US" b="1" dirty="0" smtClean="0"/>
              <a:t>Advantage: </a:t>
            </a:r>
            <a:r>
              <a:rPr lang="en-US" dirty="0" smtClean="0"/>
              <a:t>efficiency  (direct addressing),history-sensitive subprogram support.</a:t>
            </a:r>
          </a:p>
          <a:p>
            <a:pPr marL="514350" indent="-514350">
              <a:buNone/>
            </a:pPr>
            <a:r>
              <a:rPr lang="en-US" b="1" dirty="0" smtClean="0"/>
              <a:t>Disadvantage: </a:t>
            </a:r>
            <a:r>
              <a:rPr lang="en-US" dirty="0" smtClean="0"/>
              <a:t>lack of flexibility  (no recursion)</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Categories of variables by lifetimes</a:t>
            </a:r>
            <a:endParaRPr lang="en-US" dirty="0"/>
          </a:p>
        </p:txBody>
      </p:sp>
      <p:sp>
        <p:nvSpPr>
          <p:cNvPr id="3" name="Content Placeholder 2"/>
          <p:cNvSpPr>
            <a:spLocks noGrp="1"/>
          </p:cNvSpPr>
          <p:nvPr>
            <p:ph idx="1"/>
          </p:nvPr>
        </p:nvSpPr>
        <p:spPr>
          <a:xfrm>
            <a:off x="457200" y="1600200"/>
            <a:ext cx="8382000" cy="4525963"/>
          </a:xfrm>
        </p:spPr>
        <p:txBody>
          <a:bodyPr/>
          <a:lstStyle/>
          <a:p>
            <a:pPr>
              <a:buNone/>
            </a:pPr>
            <a:r>
              <a:rPr lang="en-US" b="1" dirty="0" smtClean="0"/>
              <a:t>2. Stack-dynamic-</a:t>
            </a:r>
          </a:p>
          <a:p>
            <a:pPr>
              <a:buNone/>
            </a:pPr>
            <a:r>
              <a:rPr lang="en-US" dirty="0" smtClean="0"/>
              <a:t>Stack-dynamic variables are those whose storage bindings are created when their declaration statements are elaborated, but whose types are statically bound.</a:t>
            </a:r>
          </a:p>
          <a:p>
            <a:pPr>
              <a:buNone/>
            </a:pPr>
            <a:r>
              <a:rPr lang="en-US" dirty="0" smtClean="0"/>
              <a:t> - If scalar, all attributes except address are statically bound e.g. local variables in Pascal and C subprograms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a:xfrm>
            <a:off x="457200" y="1600200"/>
            <a:ext cx="8534400" cy="4525963"/>
          </a:xfrm>
        </p:spPr>
        <p:txBody>
          <a:bodyPr>
            <a:normAutofit fontScale="92500" lnSpcReduction="20000"/>
          </a:bodyPr>
          <a:lstStyle/>
          <a:p>
            <a:r>
              <a:rPr lang="en-US" dirty="0" smtClean="0"/>
              <a:t>A variable can be characterized by a collection of properties, or attributes, the most important of which is type, a fundamental concept in programming languages.</a:t>
            </a:r>
          </a:p>
          <a:p>
            <a:r>
              <a:rPr lang="en-US" dirty="0" smtClean="0"/>
              <a:t>Functional programming languages allow expressions to be named. These named expressions appear like assignments to variable names in imperative languages, but are fundamentally different in that they cannot be changed.</a:t>
            </a:r>
          </a:p>
          <a:p>
            <a:r>
              <a:rPr lang="en-US" dirty="0" smtClean="0"/>
              <a:t>Pure functional languages do not have variables that are like those of the imperative languages.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Categories of variables by lifetimes</a:t>
            </a:r>
            <a:endParaRPr lang="en-US" dirty="0"/>
          </a:p>
        </p:txBody>
      </p:sp>
      <p:sp>
        <p:nvSpPr>
          <p:cNvPr id="3" name="Content Placeholder 2"/>
          <p:cNvSpPr>
            <a:spLocks noGrp="1"/>
          </p:cNvSpPr>
          <p:nvPr>
            <p:ph idx="1"/>
          </p:nvPr>
        </p:nvSpPr>
        <p:spPr/>
        <p:txBody>
          <a:bodyPr/>
          <a:lstStyle/>
          <a:p>
            <a:pPr>
              <a:buNone/>
            </a:pPr>
            <a:r>
              <a:rPr lang="en-US" b="1" dirty="0" smtClean="0"/>
              <a:t>Advantage: </a:t>
            </a:r>
            <a:r>
              <a:rPr lang="en-US" dirty="0" smtClean="0"/>
              <a:t>allows recursion; conserves storage.</a:t>
            </a:r>
          </a:p>
          <a:p>
            <a:pPr>
              <a:buNone/>
            </a:pPr>
            <a:r>
              <a:rPr lang="en-US" b="1" dirty="0" smtClean="0"/>
              <a:t>Disadvantages:</a:t>
            </a:r>
          </a:p>
          <a:p>
            <a:pPr>
              <a:buNone/>
            </a:pPr>
            <a:r>
              <a:rPr lang="en-US" dirty="0" smtClean="0"/>
              <a:t>- Overhead of allocation and </a:t>
            </a:r>
            <a:r>
              <a:rPr lang="en-US" dirty="0" err="1" smtClean="0"/>
              <a:t>deallocation</a:t>
            </a:r>
            <a:r>
              <a:rPr lang="en-US" dirty="0" smtClean="0"/>
              <a:t>.</a:t>
            </a:r>
          </a:p>
          <a:p>
            <a:pPr>
              <a:buNone/>
            </a:pPr>
            <a:r>
              <a:rPr lang="en-US" dirty="0" smtClean="0"/>
              <a:t>- Subprograms cannot be history sensitive.</a:t>
            </a:r>
          </a:p>
          <a:p>
            <a:pPr>
              <a:buFontTx/>
              <a:buChar char="-"/>
            </a:pPr>
            <a:r>
              <a:rPr lang="en-US" dirty="0" smtClean="0"/>
              <a:t>Inefficient references (indirect addressing).</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Categories of variables by lifetimes</a:t>
            </a:r>
            <a:endParaRPr lang="en-US" dirty="0"/>
          </a:p>
        </p:txBody>
      </p:sp>
      <p:sp>
        <p:nvSpPr>
          <p:cNvPr id="3" name="Content Placeholder 2"/>
          <p:cNvSpPr>
            <a:spLocks noGrp="1"/>
          </p:cNvSpPr>
          <p:nvPr>
            <p:ph idx="1"/>
          </p:nvPr>
        </p:nvSpPr>
        <p:spPr>
          <a:xfrm>
            <a:off x="152400" y="1524000"/>
            <a:ext cx="8839200" cy="5181600"/>
          </a:xfrm>
        </p:spPr>
        <p:txBody>
          <a:bodyPr>
            <a:normAutofit lnSpcReduction="10000"/>
          </a:bodyPr>
          <a:lstStyle/>
          <a:p>
            <a:pPr>
              <a:buNone/>
            </a:pPr>
            <a:r>
              <a:rPr lang="en-US" b="1" dirty="0" smtClean="0"/>
              <a:t>3. Explicit heap-dynamic-</a:t>
            </a:r>
          </a:p>
          <a:p>
            <a:pPr>
              <a:buNone/>
            </a:pPr>
            <a:r>
              <a:rPr lang="en-US" dirty="0" smtClean="0"/>
              <a:t>	Allocated and </a:t>
            </a:r>
            <a:r>
              <a:rPr lang="en-US" dirty="0" err="1" smtClean="0"/>
              <a:t>deallocated</a:t>
            </a:r>
            <a:r>
              <a:rPr lang="en-US" dirty="0" smtClean="0"/>
              <a:t> by explicit directives, specified by the programmer, which take effect during execution.</a:t>
            </a:r>
          </a:p>
          <a:p>
            <a:pPr>
              <a:buFontTx/>
              <a:buChar char="-"/>
            </a:pPr>
            <a:r>
              <a:rPr lang="en-US" dirty="0" smtClean="0"/>
              <a:t>Referenced only through pointers or references.</a:t>
            </a:r>
          </a:p>
          <a:p>
            <a:pPr>
              <a:buFontTx/>
              <a:buChar char="-"/>
            </a:pPr>
            <a:r>
              <a:rPr lang="en-US" dirty="0" smtClean="0"/>
              <a:t>e.g. dynamic objects in C++ (via new and delete) all objects in Java.</a:t>
            </a:r>
          </a:p>
          <a:p>
            <a:pPr>
              <a:buFontTx/>
              <a:buChar char="-"/>
            </a:pPr>
            <a:r>
              <a:rPr lang="en-US" b="1" dirty="0" smtClean="0"/>
              <a:t>Advantage: </a:t>
            </a:r>
            <a:r>
              <a:rPr lang="en-US" dirty="0" smtClean="0"/>
              <a:t>provides for dynamic storage management.</a:t>
            </a:r>
          </a:p>
          <a:p>
            <a:pPr>
              <a:buFontTx/>
              <a:buChar char="-"/>
            </a:pPr>
            <a:r>
              <a:rPr lang="en-US" b="1" dirty="0" smtClean="0"/>
              <a:t>Disadvantage: </a:t>
            </a:r>
            <a:r>
              <a:rPr lang="en-US" dirty="0" smtClean="0"/>
              <a:t>inefficient and unreliable.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Categories of variables by lifetimes</a:t>
            </a:r>
            <a:endParaRPr lang="en-US" dirty="0"/>
          </a:p>
        </p:txBody>
      </p:sp>
      <p:sp>
        <p:nvSpPr>
          <p:cNvPr id="3" name="Content Placeholder 2"/>
          <p:cNvSpPr>
            <a:spLocks noGrp="1"/>
          </p:cNvSpPr>
          <p:nvPr>
            <p:ph idx="1"/>
          </p:nvPr>
        </p:nvSpPr>
        <p:spPr>
          <a:xfrm>
            <a:off x="457200" y="1600200"/>
            <a:ext cx="8305800" cy="4525963"/>
          </a:xfrm>
        </p:spPr>
        <p:txBody>
          <a:bodyPr>
            <a:normAutofit fontScale="85000" lnSpcReduction="10000"/>
          </a:bodyPr>
          <a:lstStyle/>
          <a:p>
            <a:pPr>
              <a:buNone/>
            </a:pPr>
            <a:r>
              <a:rPr lang="en-US" b="1" dirty="0" smtClean="0"/>
              <a:t>4. Implicit heap-dynamic- </a:t>
            </a:r>
            <a:r>
              <a:rPr lang="en-US" dirty="0" smtClean="0"/>
              <a:t>Allocation and </a:t>
            </a:r>
          </a:p>
          <a:p>
            <a:pPr>
              <a:buNone/>
            </a:pPr>
            <a:r>
              <a:rPr lang="en-US" dirty="0" smtClean="0"/>
              <a:t>    </a:t>
            </a:r>
            <a:r>
              <a:rPr lang="en-US" dirty="0" err="1" smtClean="0"/>
              <a:t>deallocation</a:t>
            </a:r>
            <a:r>
              <a:rPr lang="en-US" dirty="0" smtClean="0"/>
              <a:t> caused by assignment statements e.g. all variables in APL.</a:t>
            </a:r>
          </a:p>
          <a:p>
            <a:pPr>
              <a:buNone/>
            </a:pPr>
            <a:r>
              <a:rPr lang="en-US" b="1" dirty="0" smtClean="0"/>
              <a:t>Advantage: </a:t>
            </a:r>
            <a:r>
              <a:rPr lang="en-US" dirty="0" smtClean="0"/>
              <a:t>flexibility.</a:t>
            </a:r>
          </a:p>
          <a:p>
            <a:pPr>
              <a:buNone/>
            </a:pPr>
            <a:r>
              <a:rPr lang="en-US" b="1" dirty="0" smtClean="0"/>
              <a:t>Disadvantages:</a:t>
            </a:r>
          </a:p>
          <a:p>
            <a:pPr>
              <a:buNone/>
            </a:pPr>
            <a:r>
              <a:rPr lang="en-US" dirty="0" smtClean="0"/>
              <a:t>- Inefficient, because all attributes are dynamic.</a:t>
            </a:r>
          </a:p>
          <a:p>
            <a:pPr>
              <a:buFontTx/>
              <a:buChar char="-"/>
            </a:pPr>
            <a:r>
              <a:rPr lang="en-US" dirty="0" smtClean="0"/>
              <a:t>Loss of error detection.</a:t>
            </a:r>
          </a:p>
          <a:p>
            <a:pPr>
              <a:buNone/>
            </a:pPr>
            <a:r>
              <a:rPr lang="en-US" dirty="0" smtClean="0"/>
              <a:t>For example, consider the following JavaScript assignment </a:t>
            </a:r>
          </a:p>
          <a:p>
            <a:pPr>
              <a:buNone/>
            </a:pPr>
            <a:r>
              <a:rPr lang="en-US" dirty="0" smtClean="0"/>
              <a:t>statement:</a:t>
            </a:r>
          </a:p>
          <a:p>
            <a:pPr>
              <a:buNone/>
            </a:pPr>
            <a:r>
              <a:rPr lang="en-US" dirty="0" smtClean="0"/>
              <a:t>highs = [74, 84, 86, 90, 71];</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Scope</a:t>
            </a:r>
            <a:endParaRPr lang="en-US" b="1" dirty="0"/>
          </a:p>
        </p:txBody>
      </p:sp>
      <p:sp>
        <p:nvSpPr>
          <p:cNvPr id="3" name="Content Placeholder 2"/>
          <p:cNvSpPr>
            <a:spLocks noGrp="1"/>
          </p:cNvSpPr>
          <p:nvPr>
            <p:ph idx="1"/>
          </p:nvPr>
        </p:nvSpPr>
        <p:spPr/>
        <p:txBody>
          <a:bodyPr/>
          <a:lstStyle/>
          <a:p>
            <a:pPr>
              <a:buNone/>
            </a:pPr>
            <a:r>
              <a:rPr lang="en-US" b="1" dirty="0" smtClean="0"/>
              <a:t>Def:</a:t>
            </a:r>
            <a:r>
              <a:rPr lang="en-US" dirty="0" smtClean="0"/>
              <a:t> The scope of a variable is the range of statements over which it is visible.</a:t>
            </a:r>
          </a:p>
          <a:p>
            <a:pPr>
              <a:buNone/>
            </a:pPr>
            <a:r>
              <a:rPr lang="en-US" b="1" dirty="0" smtClean="0"/>
              <a:t>Def:</a:t>
            </a:r>
            <a:r>
              <a:rPr lang="en-US" dirty="0" smtClean="0"/>
              <a:t> The nonlocal variables of a program unit are those that are visible but not declared there.</a:t>
            </a:r>
          </a:p>
          <a:p>
            <a:pPr>
              <a:buNone/>
            </a:pPr>
            <a:r>
              <a:rPr lang="en-US" dirty="0" smtClean="0"/>
              <a:t>	The scope rules of a language determine how references to names are associated with variables.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Scope</a:t>
            </a:r>
            <a:endParaRPr lang="en-US" dirty="0"/>
          </a:p>
        </p:txBody>
      </p:sp>
      <p:sp>
        <p:nvSpPr>
          <p:cNvPr id="3" name="Content Placeholder 2"/>
          <p:cNvSpPr>
            <a:spLocks noGrp="1"/>
          </p:cNvSpPr>
          <p:nvPr>
            <p:ph idx="1"/>
          </p:nvPr>
        </p:nvSpPr>
        <p:spPr>
          <a:xfrm>
            <a:off x="457200" y="1600200"/>
            <a:ext cx="8382000" cy="4525963"/>
          </a:xfrm>
        </p:spPr>
        <p:txBody>
          <a:bodyPr>
            <a:normAutofit lnSpcReduction="10000"/>
          </a:bodyPr>
          <a:lstStyle/>
          <a:p>
            <a:pPr>
              <a:buFontTx/>
              <a:buChar char="-"/>
            </a:pPr>
            <a:r>
              <a:rPr lang="en-US" dirty="0" smtClean="0"/>
              <a:t>Based on program text.</a:t>
            </a:r>
          </a:p>
          <a:p>
            <a:pPr>
              <a:buFontTx/>
              <a:buChar char="-"/>
            </a:pPr>
            <a:r>
              <a:rPr lang="en-US" dirty="0" smtClean="0"/>
              <a:t>To connect a name reference to a variable, you (or the compiler) must find the declaration.</a:t>
            </a:r>
          </a:p>
          <a:p>
            <a:pPr>
              <a:buFontTx/>
              <a:buChar char="-"/>
            </a:pPr>
            <a:r>
              <a:rPr lang="en-US" b="1" dirty="0" smtClean="0"/>
              <a:t>Search process: </a:t>
            </a:r>
            <a:r>
              <a:rPr lang="en-US" dirty="0" smtClean="0"/>
              <a:t>search declarations, first locally, then in increasingly larger enclosing scopes, until one is found for the given name.</a:t>
            </a:r>
          </a:p>
          <a:p>
            <a:pPr>
              <a:buFontTx/>
              <a:buChar char="-"/>
            </a:pPr>
            <a:r>
              <a:rPr lang="en-US" dirty="0" smtClean="0"/>
              <a:t>Enclosing static scopes (to a specific scope) are called its static ancestors; the nearest static ancestor is called a static parent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Scope</a:t>
            </a:r>
            <a:endParaRPr lang="en-US" dirty="0"/>
          </a:p>
        </p:txBody>
      </p:sp>
      <p:sp>
        <p:nvSpPr>
          <p:cNvPr id="3" name="Content Placeholder 2"/>
          <p:cNvSpPr>
            <a:spLocks noGrp="1"/>
          </p:cNvSpPr>
          <p:nvPr>
            <p:ph idx="1"/>
          </p:nvPr>
        </p:nvSpPr>
        <p:spPr>
          <a:xfrm>
            <a:off x="457200" y="1600200"/>
            <a:ext cx="8229600" cy="5257800"/>
          </a:xfrm>
        </p:spPr>
        <p:txBody>
          <a:bodyPr/>
          <a:lstStyle/>
          <a:p>
            <a:pPr>
              <a:buNone/>
            </a:pPr>
            <a:r>
              <a:rPr lang="en-US" dirty="0" smtClean="0"/>
              <a:t>Variables can be hidden from a unit by having a "closer" variable with the same name.</a:t>
            </a:r>
          </a:p>
          <a:p>
            <a:pPr>
              <a:buFontTx/>
              <a:buChar char="-"/>
            </a:pPr>
            <a:r>
              <a:rPr lang="en-US" dirty="0" smtClean="0"/>
              <a:t>C++ and </a:t>
            </a:r>
            <a:r>
              <a:rPr lang="en-US" dirty="0" err="1" smtClean="0"/>
              <a:t>Ada</a:t>
            </a:r>
            <a:r>
              <a:rPr lang="en-US" dirty="0" smtClean="0"/>
              <a:t> allow access to these "hidden" variables.</a:t>
            </a:r>
          </a:p>
          <a:p>
            <a:pPr>
              <a:buNone/>
            </a:pPr>
            <a:r>
              <a:rPr lang="en-US" sz="4400" b="1" dirty="0" smtClean="0"/>
              <a:t>Blocks - </a:t>
            </a:r>
            <a:r>
              <a:rPr lang="en-US" sz="2800" dirty="0" smtClean="0"/>
              <a:t>a method of creating static scopes inside program units--from ALGOL 60.</a:t>
            </a:r>
          </a:p>
          <a:p>
            <a:pPr>
              <a:buNone/>
            </a:pPr>
            <a:endParaRPr lang="en-US" sz="2800" dirty="0" smtClean="0"/>
          </a:p>
          <a:p>
            <a:pPr>
              <a:buNone/>
            </a:pPr>
            <a:endParaRPr lang="en-US" sz="2800" dirty="0"/>
          </a:p>
        </p:txBody>
      </p:sp>
      <p:pic>
        <p:nvPicPr>
          <p:cNvPr id="4" name="Picture 2"/>
          <p:cNvPicPr>
            <a:picLocks noChangeAspect="1" noChangeArrowheads="1"/>
          </p:cNvPicPr>
          <p:nvPr/>
        </p:nvPicPr>
        <p:blipFill>
          <a:blip r:embed="rId2"/>
          <a:srcRect/>
          <a:stretch>
            <a:fillRect/>
          </a:stretch>
        </p:blipFill>
        <p:spPr bwMode="auto">
          <a:xfrm>
            <a:off x="2209800" y="4876800"/>
            <a:ext cx="4752975" cy="1981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of Static Scoping</a:t>
            </a:r>
            <a:endParaRPr lang="en-US" dirty="0"/>
          </a:p>
        </p:txBody>
      </p:sp>
      <p:sp>
        <p:nvSpPr>
          <p:cNvPr id="5" name="Content Placeholder 4"/>
          <p:cNvSpPr>
            <a:spLocks noGrp="1"/>
          </p:cNvSpPr>
          <p:nvPr>
            <p:ph idx="1"/>
          </p:nvPr>
        </p:nvSpPr>
        <p:spPr/>
        <p:txBody>
          <a:bodyPr/>
          <a:lstStyle/>
          <a:p>
            <a:pPr>
              <a:buNone/>
            </a:pPr>
            <a:r>
              <a:rPr lang="en-US" dirty="0" smtClean="0"/>
              <a:t>Consider the example:</a:t>
            </a:r>
          </a:p>
          <a:p>
            <a:pPr>
              <a:buNone/>
            </a:pPr>
            <a:r>
              <a:rPr lang="en-US" dirty="0" smtClean="0"/>
              <a:t>  Assume MAIN calls A and B</a:t>
            </a:r>
          </a:p>
          <a:p>
            <a:pPr>
              <a:buNone/>
            </a:pPr>
            <a:r>
              <a:rPr lang="en-US" dirty="0" smtClean="0"/>
              <a:t>                 A calls C and D</a:t>
            </a:r>
          </a:p>
          <a:p>
            <a:pPr>
              <a:buNone/>
            </a:pPr>
            <a:r>
              <a:rPr lang="en-US" dirty="0" smtClean="0"/>
              <a:t>                 B calls A and E</a:t>
            </a:r>
          </a:p>
          <a:p>
            <a:pPr>
              <a:buNone/>
            </a:pPr>
            <a:endParaRPr lang="en-US" dirty="0" smtClean="0"/>
          </a:p>
          <a:p>
            <a:pPr>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1524001" y="3886200"/>
            <a:ext cx="5257800" cy="289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Scope</a:t>
            </a:r>
            <a:endParaRPr lang="en-US" dirty="0"/>
          </a:p>
        </p:txBody>
      </p:sp>
      <p:sp>
        <p:nvSpPr>
          <p:cNvPr id="5" name="Content Placeholder 4"/>
          <p:cNvSpPr>
            <a:spLocks noGrp="1"/>
          </p:cNvSpPr>
          <p:nvPr>
            <p:ph idx="1"/>
          </p:nvPr>
        </p:nvSpPr>
        <p:spPr/>
        <p:txBody>
          <a:bodyPr>
            <a:normAutofit fontScale="92500" lnSpcReduction="10000"/>
          </a:bodyPr>
          <a:lstStyle/>
          <a:p>
            <a:pPr>
              <a:buNone/>
            </a:pPr>
            <a:r>
              <a:rPr lang="en-US" dirty="0" smtClean="0"/>
              <a:t>Dynamic scoping is based on the calling sequence of subprograms, not on their spatial relationship to each other. Thus, the scope can be determined only at run time.</a:t>
            </a:r>
          </a:p>
          <a:p>
            <a:r>
              <a:rPr lang="en-US" dirty="0" smtClean="0"/>
              <a:t>Based on calling sequences of program units, not their textual layout (temporal versus spatial).</a:t>
            </a:r>
          </a:p>
          <a:p>
            <a:r>
              <a:rPr lang="en-US" dirty="0" smtClean="0"/>
              <a:t>References to variables are connected to declarations by searching back through the chain of subprogram calls that forced execution to this point.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Example:</a:t>
            </a:r>
            <a:endParaRPr lang="en-US" dirty="0"/>
          </a:p>
        </p:txBody>
      </p:sp>
      <p:sp>
        <p:nvSpPr>
          <p:cNvPr id="5" name="Content Placeholder 4"/>
          <p:cNvSpPr>
            <a:spLocks noGrp="1"/>
          </p:cNvSpPr>
          <p:nvPr>
            <p:ph idx="1"/>
          </p:nvPr>
        </p:nvSpPr>
        <p:spPr>
          <a:xfrm>
            <a:off x="457200" y="1600200"/>
            <a:ext cx="8229600" cy="4953000"/>
          </a:xfrm>
        </p:spPr>
        <p:txBody>
          <a:bodyPr>
            <a:normAutofit/>
          </a:bodyPr>
          <a:lstStyle/>
          <a:p>
            <a:pPr>
              <a:buNone/>
            </a:pPr>
            <a:endParaRPr lang="en-US" dirty="0" smtClean="0"/>
          </a:p>
          <a:p>
            <a:pPr>
              <a:buNone/>
            </a:pPr>
            <a:endParaRPr lang="en-US" dirty="0" smtClean="0"/>
          </a:p>
          <a:p>
            <a:pPr>
              <a:buNone/>
            </a:pPr>
            <a:endParaRPr lang="en-US" dirty="0" smtClean="0"/>
          </a:p>
          <a:p>
            <a:pPr>
              <a:buNone/>
            </a:pPr>
            <a:r>
              <a:rPr lang="en-US" dirty="0" smtClean="0"/>
              <a:t>MAIN calls SUB1</a:t>
            </a:r>
          </a:p>
          <a:p>
            <a:pPr>
              <a:buNone/>
            </a:pPr>
            <a:r>
              <a:rPr lang="en-US" dirty="0" smtClean="0"/>
              <a:t>SUB1 calls SUB2</a:t>
            </a:r>
          </a:p>
          <a:p>
            <a:pPr>
              <a:buNone/>
            </a:pPr>
            <a:r>
              <a:rPr lang="en-US" dirty="0" smtClean="0"/>
              <a:t>SUB2 uses x</a:t>
            </a:r>
          </a:p>
          <a:p>
            <a:pPr>
              <a:buNone/>
            </a:pPr>
            <a:r>
              <a:rPr lang="en-US" dirty="0" smtClean="0"/>
              <a:t>Static scoping - reference to x is to MAIN's x</a:t>
            </a:r>
          </a:p>
          <a:p>
            <a:pPr>
              <a:buNone/>
            </a:pPr>
            <a:r>
              <a:rPr lang="en-US" dirty="0" smtClean="0"/>
              <a:t>Dynamic scoping - reference to x is to SUB1's x</a:t>
            </a:r>
            <a:endParaRPr lang="en-US" dirty="0"/>
          </a:p>
        </p:txBody>
      </p:sp>
      <p:pic>
        <p:nvPicPr>
          <p:cNvPr id="6" name="Picture 2"/>
          <p:cNvPicPr>
            <a:picLocks noChangeAspect="1" noChangeArrowheads="1"/>
          </p:cNvPicPr>
          <p:nvPr/>
        </p:nvPicPr>
        <p:blipFill>
          <a:blip r:embed="rId2"/>
          <a:srcRect/>
          <a:stretch>
            <a:fillRect/>
          </a:stretch>
        </p:blipFill>
        <p:spPr bwMode="auto">
          <a:xfrm>
            <a:off x="3276600" y="152400"/>
            <a:ext cx="5638800"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of Dynamic Scoping</a:t>
            </a:r>
            <a:endParaRPr lang="en-US" dirty="0"/>
          </a:p>
        </p:txBody>
      </p:sp>
      <p:sp>
        <p:nvSpPr>
          <p:cNvPr id="3" name="Content Placeholder 2"/>
          <p:cNvSpPr>
            <a:spLocks noGrp="1"/>
          </p:cNvSpPr>
          <p:nvPr>
            <p:ph idx="1"/>
          </p:nvPr>
        </p:nvSpPr>
        <p:spPr/>
        <p:txBody>
          <a:bodyPr/>
          <a:lstStyle/>
          <a:p>
            <a:pPr>
              <a:buNone/>
            </a:pPr>
            <a:r>
              <a:rPr lang="en-US" dirty="0" smtClean="0"/>
              <a:t>- </a:t>
            </a:r>
            <a:r>
              <a:rPr lang="en-US" b="1" dirty="0" smtClean="0"/>
              <a:t>Advantage:</a:t>
            </a:r>
            <a:r>
              <a:rPr lang="en-US" dirty="0" smtClean="0"/>
              <a:t> convenience(ease)</a:t>
            </a:r>
          </a:p>
          <a:p>
            <a:pPr>
              <a:buFontTx/>
              <a:buChar char="-"/>
            </a:pPr>
            <a:r>
              <a:rPr lang="en-US" b="1" dirty="0" smtClean="0"/>
              <a:t>Disadvantage:</a:t>
            </a:r>
            <a:r>
              <a:rPr lang="en-US" dirty="0" smtClean="0"/>
              <a:t> poor readability</a:t>
            </a:r>
          </a:p>
          <a:p>
            <a:pPr>
              <a:buNone/>
            </a:pPr>
            <a:r>
              <a:rPr lang="en-US" dirty="0" smtClean="0"/>
              <a:t>Scope and lifetime are sometimes closely related, but are different concepts!!</a:t>
            </a:r>
          </a:p>
          <a:p>
            <a:pPr>
              <a:buNone/>
            </a:pPr>
            <a:r>
              <a:rPr lang="en-US" dirty="0" smtClean="0"/>
              <a:t>  - Consider a static variable in a C or C++ function.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b="1" dirty="0"/>
          </a:p>
        </p:txBody>
      </p:sp>
      <p:sp>
        <p:nvSpPr>
          <p:cNvPr id="3" name="Content Placeholder 2"/>
          <p:cNvSpPr>
            <a:spLocks noGrp="1"/>
          </p:cNvSpPr>
          <p:nvPr>
            <p:ph idx="1"/>
          </p:nvPr>
        </p:nvSpPr>
        <p:spPr>
          <a:xfrm>
            <a:off x="457200" y="1600200"/>
            <a:ext cx="8458200" cy="4525963"/>
          </a:xfrm>
        </p:spPr>
        <p:txBody>
          <a:bodyPr/>
          <a:lstStyle/>
          <a:p>
            <a:pPr algn="just">
              <a:buNone/>
            </a:pPr>
            <a:r>
              <a:rPr lang="en-US" dirty="0" smtClean="0"/>
              <a:t>	The design of one of the fundamental attributes of variables, names, must be covered. Names are also associated with subprograms, formal parameters, and other program constructs. The term identifier is often used interchangeably with name.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Referencing Environments</a:t>
            </a:r>
            <a:endParaRPr lang="en-US" dirty="0"/>
          </a:p>
        </p:txBody>
      </p:sp>
      <p:sp>
        <p:nvSpPr>
          <p:cNvPr id="3" name="Content Placeholder 2"/>
          <p:cNvSpPr>
            <a:spLocks noGrp="1"/>
          </p:cNvSpPr>
          <p:nvPr>
            <p:ph idx="1"/>
          </p:nvPr>
        </p:nvSpPr>
        <p:spPr/>
        <p:txBody>
          <a:bodyPr>
            <a:normAutofit/>
          </a:bodyPr>
          <a:lstStyle/>
          <a:p>
            <a:pPr>
              <a:buNone/>
            </a:pPr>
            <a:r>
              <a:rPr lang="en-US" dirty="0" smtClean="0"/>
              <a:t>The referencing environment of a statement is the collection of all names that are visible in the statement.</a:t>
            </a:r>
          </a:p>
          <a:p>
            <a:r>
              <a:rPr lang="en-US" dirty="0" smtClean="0"/>
              <a:t>In a static scoped language, that is the local variables plus all of the visible variables in all of the enclosing scopes</a:t>
            </a:r>
          </a:p>
          <a:p>
            <a:r>
              <a:rPr lang="en-US" dirty="0" smtClean="0"/>
              <a:t>A subprogram is active if its execution has begun but has not yet terminated.</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Named constant</a:t>
            </a:r>
            <a:endParaRPr lang="en-US" dirty="0"/>
          </a:p>
        </p:txBody>
      </p:sp>
      <p:sp>
        <p:nvSpPr>
          <p:cNvPr id="3" name="Content Placeholder 2"/>
          <p:cNvSpPr>
            <a:spLocks noGrp="1"/>
          </p:cNvSpPr>
          <p:nvPr>
            <p:ph idx="1"/>
          </p:nvPr>
        </p:nvSpPr>
        <p:spPr/>
        <p:txBody>
          <a:bodyPr/>
          <a:lstStyle/>
          <a:p>
            <a:pPr>
              <a:buNone/>
            </a:pPr>
            <a:r>
              <a:rPr lang="en-US" dirty="0" smtClean="0"/>
              <a:t>A named constant is a variable that is bound to a value only when it is bound to storage.</a:t>
            </a:r>
          </a:p>
          <a:p>
            <a:pPr>
              <a:buFontTx/>
              <a:buChar char="-"/>
            </a:pPr>
            <a:r>
              <a:rPr lang="en-US" dirty="0" smtClean="0"/>
              <a:t>Advantages: readability and modifiability.</a:t>
            </a:r>
          </a:p>
          <a:p>
            <a:pPr>
              <a:buNone/>
            </a:pPr>
            <a:r>
              <a:rPr lang="en-US" dirty="0" smtClean="0"/>
              <a:t>The binding of values to named constants can be either static or dynamic.</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Initialization</a:t>
            </a:r>
            <a:endParaRPr lang="en-US" dirty="0"/>
          </a:p>
        </p:txBody>
      </p:sp>
      <p:sp>
        <p:nvSpPr>
          <p:cNvPr id="3" name="Content Placeholder 2"/>
          <p:cNvSpPr>
            <a:spLocks noGrp="1"/>
          </p:cNvSpPr>
          <p:nvPr>
            <p:ph idx="1"/>
          </p:nvPr>
        </p:nvSpPr>
        <p:spPr/>
        <p:txBody>
          <a:bodyPr/>
          <a:lstStyle/>
          <a:p>
            <a:pPr>
              <a:buNone/>
            </a:pPr>
            <a:r>
              <a:rPr lang="en-US" dirty="0" smtClean="0"/>
              <a:t>The binding of a variable to a value at the time it is bound to storage is called initialization.</a:t>
            </a:r>
          </a:p>
          <a:p>
            <a:pPr>
              <a:buNone/>
            </a:pPr>
            <a:r>
              <a:rPr lang="en-US" dirty="0" smtClean="0"/>
              <a:t>Initialization is often done on the declaration statement.</a:t>
            </a:r>
          </a:p>
          <a:p>
            <a:pPr>
              <a:buNone/>
            </a:pPr>
            <a:r>
              <a:rPr lang="en-US" dirty="0" smtClean="0"/>
              <a:t>For example, in C++, we could have:</a:t>
            </a:r>
          </a:p>
          <a:p>
            <a:pPr>
              <a:buNone/>
            </a:pPr>
            <a:r>
              <a:rPr lang="en-US" dirty="0" err="1" smtClean="0"/>
              <a:t>Int</a:t>
            </a:r>
            <a:r>
              <a:rPr lang="en-US" dirty="0" smtClean="0"/>
              <a:t> sum = 0;</a:t>
            </a:r>
          </a:p>
          <a:p>
            <a:pPr>
              <a:buNone/>
            </a:pPr>
            <a:r>
              <a:rPr lang="en-US" dirty="0" err="1" smtClean="0"/>
              <a:t>int</a:t>
            </a:r>
            <a:r>
              <a:rPr lang="en-US" dirty="0" smtClean="0"/>
              <a:t>* </a:t>
            </a:r>
            <a:r>
              <a:rPr lang="en-US" dirty="0" err="1" smtClean="0"/>
              <a:t>ptrSum</a:t>
            </a:r>
            <a:r>
              <a:rPr lang="en-US" dirty="0" smtClean="0"/>
              <a:t> = &amp;sum;</a:t>
            </a:r>
          </a:p>
          <a:p>
            <a:pPr>
              <a:buNone/>
            </a:pPr>
            <a:r>
              <a:rPr lang="en-US" dirty="0" smtClean="0"/>
              <a:t>Char name[] = "George Washington Carver";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dirty="0"/>
          </a:p>
        </p:txBody>
      </p:sp>
      <p:sp>
        <p:nvSpPr>
          <p:cNvPr id="3" name="Content Placeholder 2"/>
          <p:cNvSpPr>
            <a:spLocks noGrp="1"/>
          </p:cNvSpPr>
          <p:nvPr>
            <p:ph idx="1"/>
          </p:nvPr>
        </p:nvSpPr>
        <p:spPr/>
        <p:txBody>
          <a:bodyPr/>
          <a:lstStyle/>
          <a:p>
            <a:pPr>
              <a:buNone/>
            </a:pPr>
            <a:r>
              <a:rPr lang="en-US" b="1" dirty="0" smtClean="0"/>
              <a:t>Design Issues:</a:t>
            </a:r>
          </a:p>
          <a:p>
            <a:pPr>
              <a:buNone/>
            </a:pPr>
            <a:r>
              <a:rPr lang="en-US" dirty="0" smtClean="0"/>
              <a:t>	The following are the primary design issues for names:</a:t>
            </a:r>
          </a:p>
          <a:p>
            <a:r>
              <a:rPr lang="en-US" dirty="0" smtClean="0"/>
              <a:t>Are names case sensitive?</a:t>
            </a:r>
          </a:p>
          <a:p>
            <a:r>
              <a:rPr lang="en-US" dirty="0" smtClean="0"/>
              <a:t>Are the special words of the language reserved words or keywords?</a:t>
            </a:r>
          </a:p>
          <a:p>
            <a:r>
              <a:rPr lang="en-US" dirty="0" smtClean="0"/>
              <a:t>Are connector characters allowed?</a:t>
            </a:r>
          </a:p>
          <a:p>
            <a:r>
              <a:rPr lang="en-US" dirty="0" smtClean="0"/>
              <a:t>Maximum length?</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dirty="0"/>
          </a:p>
        </p:txBody>
      </p:sp>
      <p:sp>
        <p:nvSpPr>
          <p:cNvPr id="3" name="Content Placeholder 2"/>
          <p:cNvSpPr>
            <a:spLocks noGrp="1"/>
          </p:cNvSpPr>
          <p:nvPr>
            <p:ph idx="1"/>
          </p:nvPr>
        </p:nvSpPr>
        <p:spPr/>
        <p:txBody>
          <a:bodyPr/>
          <a:lstStyle/>
          <a:p>
            <a:pPr>
              <a:buNone/>
            </a:pPr>
            <a:r>
              <a:rPr lang="en-US" b="1" dirty="0" smtClean="0"/>
              <a:t>Length:</a:t>
            </a:r>
          </a:p>
          <a:p>
            <a:r>
              <a:rPr lang="en-US" dirty="0" smtClean="0"/>
              <a:t> FORTRAN I: maximum 6</a:t>
            </a:r>
          </a:p>
          <a:p>
            <a:r>
              <a:rPr lang="en-US" dirty="0" smtClean="0"/>
              <a:t>  COBOL: maximum 30</a:t>
            </a:r>
          </a:p>
          <a:p>
            <a:r>
              <a:rPr lang="en-US" dirty="0" smtClean="0"/>
              <a:t>  FORTRAN 90 and ANSI C: maximum 31</a:t>
            </a:r>
          </a:p>
          <a:p>
            <a:r>
              <a:rPr lang="en-US" dirty="0" smtClean="0"/>
              <a:t>  </a:t>
            </a:r>
            <a:r>
              <a:rPr lang="en-US" dirty="0" err="1" smtClean="0"/>
              <a:t>Ada</a:t>
            </a:r>
            <a:r>
              <a:rPr lang="en-US" dirty="0" smtClean="0"/>
              <a:t>: no limit, and all are significant</a:t>
            </a:r>
          </a:p>
          <a:p>
            <a:r>
              <a:rPr lang="en-US" dirty="0" smtClean="0"/>
              <a:t>  C++: no limit, but </a:t>
            </a:r>
            <a:r>
              <a:rPr lang="en-US" dirty="0" err="1" smtClean="0"/>
              <a:t>implementors</a:t>
            </a:r>
            <a:r>
              <a:rPr lang="en-US" dirty="0" smtClean="0"/>
              <a:t> often impose one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dirty="0"/>
          </a:p>
        </p:txBody>
      </p:sp>
      <p:sp>
        <p:nvSpPr>
          <p:cNvPr id="3" name="Content Placeholder 2"/>
          <p:cNvSpPr>
            <a:spLocks noGrp="1"/>
          </p:cNvSpPr>
          <p:nvPr>
            <p:ph idx="1"/>
          </p:nvPr>
        </p:nvSpPr>
        <p:spPr/>
        <p:txBody>
          <a:bodyPr/>
          <a:lstStyle/>
          <a:p>
            <a:pPr>
              <a:buNone/>
            </a:pPr>
            <a:r>
              <a:rPr lang="en-US" b="1" dirty="0" smtClean="0"/>
              <a:t>Special words</a:t>
            </a:r>
          </a:p>
          <a:p>
            <a:pPr>
              <a:buNone/>
            </a:pPr>
            <a:r>
              <a:rPr lang="en-US" dirty="0" smtClean="0"/>
              <a:t>	Def: A keyword is a word that is special only in certain contexts.</a:t>
            </a:r>
          </a:p>
          <a:p>
            <a:pPr>
              <a:buNone/>
            </a:pPr>
            <a:r>
              <a:rPr lang="en-US" b="1" dirty="0" smtClean="0"/>
              <a:t>Disadvantage</a:t>
            </a:r>
            <a:r>
              <a:rPr lang="en-US" dirty="0" smtClean="0"/>
              <a:t>: poor readability.</a:t>
            </a:r>
          </a:p>
          <a:p>
            <a:pPr>
              <a:buNone/>
            </a:pPr>
            <a:r>
              <a:rPr lang="en-US" b="1" dirty="0" smtClean="0"/>
              <a:t>Def</a:t>
            </a:r>
            <a:r>
              <a:rPr lang="en-US" dirty="0" smtClean="0"/>
              <a:t>: A reserved word is a special word that </a:t>
            </a:r>
          </a:p>
          <a:p>
            <a:pPr>
              <a:buNone/>
            </a:pPr>
            <a:r>
              <a:rPr lang="en-US" dirty="0" smtClean="0"/>
              <a:t>           cannot be used as a user-defined name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Variables</a:t>
            </a:r>
            <a:endParaRPr lang="en-US" b="1" dirty="0"/>
          </a:p>
        </p:txBody>
      </p:sp>
      <p:sp>
        <p:nvSpPr>
          <p:cNvPr id="3" name="Content Placeholder 2"/>
          <p:cNvSpPr>
            <a:spLocks noGrp="1"/>
          </p:cNvSpPr>
          <p:nvPr>
            <p:ph idx="1"/>
          </p:nvPr>
        </p:nvSpPr>
        <p:spPr>
          <a:xfrm>
            <a:off x="304800" y="1600200"/>
            <a:ext cx="8610600" cy="4525963"/>
          </a:xfrm>
        </p:spPr>
        <p:txBody>
          <a:bodyPr>
            <a:normAutofit fontScale="92500" lnSpcReduction="10000"/>
          </a:bodyPr>
          <a:lstStyle/>
          <a:p>
            <a:pPr>
              <a:buNone/>
            </a:pPr>
            <a:r>
              <a:rPr lang="en-US" dirty="0" smtClean="0"/>
              <a:t>	A program variable is an abstraction of a computer memory cell or collection of cells.</a:t>
            </a:r>
          </a:p>
          <a:p>
            <a:pPr>
              <a:buNone/>
            </a:pPr>
            <a:r>
              <a:rPr lang="en-US" dirty="0" smtClean="0"/>
              <a:t>	Variables can be characterized as a sextuple of attributes:</a:t>
            </a:r>
          </a:p>
          <a:p>
            <a:pPr>
              <a:buNone/>
            </a:pPr>
            <a:r>
              <a:rPr lang="en-US" dirty="0" smtClean="0"/>
              <a:t>      name, address, value, type, lifetime, and scope.</a:t>
            </a:r>
          </a:p>
          <a:p>
            <a:pPr>
              <a:buNone/>
            </a:pPr>
            <a:r>
              <a:rPr lang="en-US" b="1" dirty="0" smtClean="0"/>
              <a:t>Name: </a:t>
            </a:r>
            <a:r>
              <a:rPr lang="en-US" dirty="0" smtClean="0"/>
              <a:t>Variable names are the most common names in programs.</a:t>
            </a:r>
          </a:p>
          <a:p>
            <a:pPr>
              <a:buNone/>
            </a:pPr>
            <a:r>
              <a:rPr lang="en-US" b="1" dirty="0" smtClean="0"/>
              <a:t>Address:</a:t>
            </a:r>
            <a:r>
              <a:rPr lang="en-US" dirty="0" smtClean="0"/>
              <a:t> </a:t>
            </a:r>
          </a:p>
          <a:p>
            <a:r>
              <a:rPr lang="en-US" dirty="0"/>
              <a:t>T</a:t>
            </a:r>
            <a:r>
              <a:rPr lang="en-US" dirty="0" smtClean="0"/>
              <a:t>he memory address with which it is associated.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Variables</a:t>
            </a:r>
            <a:endParaRPr lang="en-US" dirty="0"/>
          </a:p>
        </p:txBody>
      </p:sp>
      <p:sp>
        <p:nvSpPr>
          <p:cNvPr id="3" name="Content Placeholder 2"/>
          <p:cNvSpPr>
            <a:spLocks noGrp="1"/>
          </p:cNvSpPr>
          <p:nvPr>
            <p:ph idx="1"/>
          </p:nvPr>
        </p:nvSpPr>
        <p:spPr/>
        <p:txBody>
          <a:bodyPr/>
          <a:lstStyle/>
          <a:p>
            <a:r>
              <a:rPr lang="en-US" dirty="0" smtClean="0"/>
              <a:t>A variable may have different addresses at different times during execution.</a:t>
            </a:r>
          </a:p>
          <a:p>
            <a:r>
              <a:rPr lang="en-US" dirty="0" smtClean="0"/>
              <a:t>A variable may have different addresses at different places in a program.</a:t>
            </a:r>
          </a:p>
          <a:p>
            <a:r>
              <a:rPr lang="en-US" dirty="0" smtClean="0"/>
              <a:t>If two variable names can be used to access the same memory location, they are called aliases.</a:t>
            </a:r>
          </a:p>
          <a:p>
            <a:r>
              <a:rPr lang="en-US" dirty="0" smtClean="0"/>
              <a:t>Aliases are harmful to readability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Variables</a:t>
            </a:r>
            <a:endParaRPr lang="en-US" dirty="0"/>
          </a:p>
        </p:txBody>
      </p:sp>
      <p:sp>
        <p:nvSpPr>
          <p:cNvPr id="3" name="Content Placeholder 2"/>
          <p:cNvSpPr>
            <a:spLocks noGrp="1"/>
          </p:cNvSpPr>
          <p:nvPr>
            <p:ph idx="1"/>
          </p:nvPr>
        </p:nvSpPr>
        <p:spPr>
          <a:xfrm>
            <a:off x="152400" y="1600200"/>
            <a:ext cx="8534400" cy="4525963"/>
          </a:xfrm>
        </p:spPr>
        <p:txBody>
          <a:bodyPr>
            <a:normAutofit fontScale="92500"/>
          </a:bodyPr>
          <a:lstStyle/>
          <a:p>
            <a:pPr>
              <a:buNone/>
            </a:pPr>
            <a:r>
              <a:rPr lang="en-US" b="1" dirty="0" smtClean="0"/>
              <a:t>How aliases can be created?</a:t>
            </a:r>
          </a:p>
          <a:p>
            <a:pPr algn="just">
              <a:buNone/>
            </a:pPr>
            <a:r>
              <a:rPr lang="en-US" dirty="0" smtClean="0"/>
              <a:t>	Pointers, reference variables, Pascal variant records, C and C++ unions. Aliasing can be created in many languages through subprogram parameters. </a:t>
            </a:r>
          </a:p>
          <a:p>
            <a:pPr algn="just">
              <a:buNone/>
            </a:pPr>
            <a:r>
              <a:rPr lang="en-US" b="1" dirty="0" smtClean="0"/>
              <a:t>Type: </a:t>
            </a:r>
          </a:p>
          <a:p>
            <a:pPr algn="just">
              <a:buNone/>
            </a:pPr>
            <a:r>
              <a:rPr lang="en-US" dirty="0" smtClean="0"/>
              <a:t>	Determines the range of values of variables and the set of operations that are defined for values of that type; in the case of floating point, type also determines the precision.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1193</Words>
  <Application>Microsoft Office PowerPoint</Application>
  <PresentationFormat>On-screen Show (4:3)</PresentationFormat>
  <Paragraphs>164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Introduction</vt:lpstr>
      <vt:lpstr>Names</vt:lpstr>
      <vt:lpstr>Names</vt:lpstr>
      <vt:lpstr>Names</vt:lpstr>
      <vt:lpstr>Names</vt:lpstr>
      <vt:lpstr>Variables</vt:lpstr>
      <vt:lpstr>Variables</vt:lpstr>
      <vt:lpstr>Variables</vt:lpstr>
      <vt:lpstr>Variables</vt:lpstr>
      <vt:lpstr>The Concept of Binding</vt:lpstr>
      <vt:lpstr>The Concept of Binding</vt:lpstr>
      <vt:lpstr>Binding of Attributes to Variables</vt:lpstr>
      <vt:lpstr>Type Bindings</vt:lpstr>
      <vt:lpstr>Type Bindings</vt:lpstr>
      <vt:lpstr>Storage Binding and Lifetime</vt:lpstr>
      <vt:lpstr>Storage Binding and Lifetime</vt:lpstr>
      <vt:lpstr>Categories of variables by lifetimes</vt:lpstr>
      <vt:lpstr>Categories of variables by lifetimes</vt:lpstr>
      <vt:lpstr>Categories of variables by lifetimes</vt:lpstr>
      <vt:lpstr>Categories of variables by lifetimes</vt:lpstr>
      <vt:lpstr>Categories of variables by lifetimes</vt:lpstr>
      <vt:lpstr>Scope</vt:lpstr>
      <vt:lpstr>Static Scope</vt:lpstr>
      <vt:lpstr>Static Scope</vt:lpstr>
      <vt:lpstr>Evaluation of Static Scoping</vt:lpstr>
      <vt:lpstr>Dynamic Scope</vt:lpstr>
      <vt:lpstr>Example:</vt:lpstr>
      <vt:lpstr>Evaluation of Dynamic Scoping</vt:lpstr>
      <vt:lpstr>Referencing Environments</vt:lpstr>
      <vt:lpstr>Named constant</vt:lpstr>
      <vt:lpstr>Variable Initialization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idrees</dc:creator>
  <cp:lastModifiedBy>idrees</cp:lastModifiedBy>
  <cp:revision>6</cp:revision>
  <dcterms:created xsi:type="dcterms:W3CDTF">2014-06-22T14:06:03Z</dcterms:created>
  <dcterms:modified xsi:type="dcterms:W3CDTF">2014-07-02T05:02:09Z</dcterms:modified>
</cp:coreProperties>
</file>