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57" r:id="rId5"/>
    <p:sldId id="260" r:id="rId6"/>
    <p:sldId id="261" r:id="rId7"/>
    <p:sldId id="262" r:id="rId8"/>
    <p:sldId id="263" r:id="rId9"/>
    <p:sldId id="264" r:id="rId10"/>
    <p:sldId id="291" r:id="rId11"/>
    <p:sldId id="265" r:id="rId12"/>
    <p:sldId id="287" r:id="rId13"/>
    <p:sldId id="288"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2" r:id="rId30"/>
    <p:sldId id="283" r:id="rId31"/>
    <p:sldId id="284" r:id="rId32"/>
    <p:sldId id="285" r:id="rId33"/>
    <p:sldId id="286" r:id="rId34"/>
    <p:sldId id="289" r:id="rId35"/>
    <p:sldId id="290" r:id="rId36"/>
    <p:sldId id="294" r:id="rId37"/>
    <p:sldId id="292" r:id="rId38"/>
    <p:sldId id="295" r:id="rId39"/>
    <p:sldId id="298" r:id="rId40"/>
    <p:sldId id="299" r:id="rId41"/>
    <p:sldId id="296" r:id="rId42"/>
    <p:sldId id="297"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8358FC-41CB-44C7-9520-E412917BE8F5}" type="datetimeFigureOut">
              <a:rPr lang="en-US" smtClean="0"/>
              <a:pPr/>
              <a:t>7/4/2014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288DC-0F03-45B3-B097-1CC7F4F4F34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8358FC-41CB-44C7-9520-E412917BE8F5}" type="datetimeFigureOut">
              <a:rPr lang="en-US" smtClean="0"/>
              <a:pPr/>
              <a:t>7/4/2014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288DC-0F03-45B3-B097-1CC7F4F4F34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8358FC-41CB-44C7-9520-E412917BE8F5}" type="datetimeFigureOut">
              <a:rPr lang="en-US" smtClean="0"/>
              <a:pPr/>
              <a:t>7/4/2014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288DC-0F03-45B3-B097-1CC7F4F4F34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8358FC-41CB-44C7-9520-E412917BE8F5}" type="datetimeFigureOut">
              <a:rPr lang="en-US" smtClean="0"/>
              <a:pPr/>
              <a:t>7/4/2014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288DC-0F03-45B3-B097-1CC7F4F4F34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8358FC-41CB-44C7-9520-E412917BE8F5}" type="datetimeFigureOut">
              <a:rPr lang="en-US" smtClean="0"/>
              <a:pPr/>
              <a:t>7/4/2014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288DC-0F03-45B3-B097-1CC7F4F4F34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8358FC-41CB-44C7-9520-E412917BE8F5}" type="datetimeFigureOut">
              <a:rPr lang="en-US" smtClean="0"/>
              <a:pPr/>
              <a:t>7/4/2014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288DC-0F03-45B3-B097-1CC7F4F4F34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8358FC-41CB-44C7-9520-E412917BE8F5}" type="datetimeFigureOut">
              <a:rPr lang="en-US" smtClean="0"/>
              <a:pPr/>
              <a:t>7/4/2014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0288DC-0F03-45B3-B097-1CC7F4F4F34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8358FC-41CB-44C7-9520-E412917BE8F5}" type="datetimeFigureOut">
              <a:rPr lang="en-US" smtClean="0"/>
              <a:pPr/>
              <a:t>7/4/2014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0288DC-0F03-45B3-B097-1CC7F4F4F34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8358FC-41CB-44C7-9520-E412917BE8F5}" type="datetimeFigureOut">
              <a:rPr lang="en-US" smtClean="0"/>
              <a:pPr/>
              <a:t>7/4/2014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0288DC-0F03-45B3-B097-1CC7F4F4F34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8358FC-41CB-44C7-9520-E412917BE8F5}" type="datetimeFigureOut">
              <a:rPr lang="en-US" smtClean="0"/>
              <a:pPr/>
              <a:t>7/4/2014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288DC-0F03-45B3-B097-1CC7F4F4F34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8358FC-41CB-44C7-9520-E412917BE8F5}" type="datetimeFigureOut">
              <a:rPr lang="en-US" smtClean="0"/>
              <a:pPr/>
              <a:t>7/4/2014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288DC-0F03-45B3-B097-1CC7F4F4F34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8358FC-41CB-44C7-9520-E412917BE8F5}" type="datetimeFigureOut">
              <a:rPr lang="en-US" smtClean="0"/>
              <a:pPr/>
              <a:t>7/4/2014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0288DC-0F03-45B3-B097-1CC7F4F4F34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agilemodeling.com/essays/agileArchitecture.htm" TargetMode="External"/><Relationship Id="rId2" Type="http://schemas.openxmlformats.org/officeDocument/2006/relationships/hyperlink" Target="http://www.agilemodeling.com/essays/examiningBRUF.htm" TargetMode="External"/><Relationship Id="rId1" Type="http://schemas.openxmlformats.org/officeDocument/2006/relationships/slideLayout" Target="../slideLayouts/slideLayout2.xml"/><Relationship Id="rId4" Type="http://schemas.openxmlformats.org/officeDocument/2006/relationships/hyperlink" Target="http://www.agilemodeling.com/essays/initialArchitectureModeling.htm"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www.agilemodeling.com/essays/initialRequirementsModeling.ht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www.agilemodeling.com/essays/agileModelingXP.htm" TargetMode="External"/><Relationship Id="rId3" Type="http://schemas.openxmlformats.org/officeDocument/2006/relationships/hyperlink" Target="http://www.agilemodeling.com/artifacts/systemUseCase.htm" TargetMode="External"/><Relationship Id="rId7" Type="http://schemas.openxmlformats.org/officeDocument/2006/relationships/hyperlink" Target="http://www.agilemodeling.com/artifacts/userStory.htm" TargetMode="External"/><Relationship Id="rId2" Type="http://schemas.openxmlformats.org/officeDocument/2006/relationships/hyperlink" Target="http://www.agilemodeling.com/artifacts/essentialUseCase.htm" TargetMode="External"/><Relationship Id="rId1" Type="http://schemas.openxmlformats.org/officeDocument/2006/relationships/slideLayout" Target="../slideLayouts/slideLayout2.xml"/><Relationship Id="rId6" Type="http://schemas.openxmlformats.org/officeDocument/2006/relationships/hyperlink" Target="http://www.agilemodeling.com/essays/fdd.htm" TargetMode="External"/><Relationship Id="rId5" Type="http://schemas.openxmlformats.org/officeDocument/2006/relationships/hyperlink" Target="http://www.agilemodeling.com/artifacts/feature.htm" TargetMode="External"/><Relationship Id="rId4" Type="http://schemas.openxmlformats.org/officeDocument/2006/relationships/hyperlink" Target="http://www.agilemodeling.com/essays/agileModelingRUP.htm"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en.wikipedia.org/wiki/Iterative_and_incremental_development" TargetMode="External"/><Relationship Id="rId2" Type="http://schemas.openxmlformats.org/officeDocument/2006/relationships/hyperlink" Target="http://en.wikipedia.org/wiki/Software_development_methodologies" TargetMode="External"/><Relationship Id="rId1" Type="http://schemas.openxmlformats.org/officeDocument/2006/relationships/slideLayout" Target="../slideLayouts/slideLayout2.xml"/><Relationship Id="rId5" Type="http://schemas.openxmlformats.org/officeDocument/2006/relationships/hyperlink" Target="http://en.wikipedia.org/wiki/Cross-functional_team" TargetMode="External"/><Relationship Id="rId4" Type="http://schemas.openxmlformats.org/officeDocument/2006/relationships/hyperlink" Target="http://en.wikipedia.org/wiki/Self-organization"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agilemodeling.com/essays/changeManagement.ht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en.wikipedia.org/wiki/Feature_Driven_Development" TargetMode="External"/><Relationship Id="rId3" Type="http://schemas.openxmlformats.org/officeDocument/2006/relationships/hyperlink" Target="http://en.wikipedia.org/wiki/Waterfall_model" TargetMode="External"/><Relationship Id="rId7" Type="http://schemas.openxmlformats.org/officeDocument/2006/relationships/hyperlink" Target="http://en.wikipedia.org/wiki/Adaptive_Software_Development" TargetMode="External"/><Relationship Id="rId2" Type="http://schemas.openxmlformats.org/officeDocument/2006/relationships/hyperlink" Target="http://en.wikipedia.org/wiki/Micromanagement" TargetMode="External"/><Relationship Id="rId1" Type="http://schemas.openxmlformats.org/officeDocument/2006/relationships/slideLayout" Target="../slideLayouts/slideLayout2.xml"/><Relationship Id="rId6" Type="http://schemas.openxmlformats.org/officeDocument/2006/relationships/hyperlink" Target="http://en.wikipedia.org/wiki/Extreme_Programming" TargetMode="External"/><Relationship Id="rId5" Type="http://schemas.openxmlformats.org/officeDocument/2006/relationships/hyperlink" Target="http://en.wikipedia.org/wiki/Crystal_Clear_(software_development)" TargetMode="External"/><Relationship Id="rId4" Type="http://schemas.openxmlformats.org/officeDocument/2006/relationships/hyperlink" Target="http://en.wikipedia.org/wiki/Scrum_(development)" TargetMode="External"/><Relationship Id="rId9" Type="http://schemas.openxmlformats.org/officeDocument/2006/relationships/hyperlink" Target="http://en.wikipedia.org/wiki/Dynamic_Systems_Development_Method" TargetMode="External"/></Relationships>
</file>

<file path=ppt/slides/_rels/slide30.xml.rels><?xml version="1.0" encoding="UTF-8" standalone="yes"?>
<Relationships xmlns="http://schemas.openxmlformats.org/package/2006/relationships"><Relationship Id="rId2" Type="http://schemas.openxmlformats.org/officeDocument/2006/relationships/hyperlink" Target="http://www.agilemodeling.com/essays/bmuf.ht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hyperlink" Target="http://en.wikipedia.org/wiki/Iterative_and_incremental_development"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en.wikipedia.org/wiki/User_story" TargetMode="External"/><Relationship Id="rId2" Type="http://schemas.openxmlformats.org/officeDocument/2006/relationships/hyperlink" Target="http://en.wikipedia.org/wiki/Voice_of_the_customer" TargetMode="External"/><Relationship Id="rId1" Type="http://schemas.openxmlformats.org/officeDocument/2006/relationships/slideLayout" Target="../slideLayouts/slideLayout2.xml"/><Relationship Id="rId4" Type="http://schemas.openxmlformats.org/officeDocument/2006/relationships/hyperlink" Target="http://en.wikipedia.org/wiki/Scrum_(development)"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Agile software development</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You'll work with a range of stakeholders</a:t>
            </a:r>
            <a:endParaRPr lang="en-US" dirty="0"/>
          </a:p>
        </p:txBody>
      </p:sp>
      <p:pic>
        <p:nvPicPr>
          <p:cNvPr id="11266" name="Picture 2"/>
          <p:cNvPicPr>
            <a:picLocks noGrp="1" noChangeAspect="1" noChangeArrowheads="1"/>
          </p:cNvPicPr>
          <p:nvPr>
            <p:ph idx="1"/>
          </p:nvPr>
        </p:nvPicPr>
        <p:blipFill>
          <a:blip r:embed="rId2"/>
          <a:srcRect/>
          <a:stretch>
            <a:fillRect/>
          </a:stretch>
        </p:blipFill>
        <p:spPr bwMode="auto">
          <a:xfrm>
            <a:off x="76200" y="2133600"/>
            <a:ext cx="8915400" cy="3657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AMDD lifecycle: Modeling activities </a:t>
            </a:r>
            <a:r>
              <a:rPr lang="en-US" b="1" dirty="0" smtClean="0"/>
              <a:t>in SDLC</a:t>
            </a:r>
            <a:endParaRPr lang="en-US" dirty="0"/>
          </a:p>
        </p:txBody>
      </p:sp>
      <p:pic>
        <p:nvPicPr>
          <p:cNvPr id="4" name="Content Placeholder 3" descr="AMDD.JPG"/>
          <p:cNvPicPr>
            <a:picLocks noGrp="1" noChangeAspect="1"/>
          </p:cNvPicPr>
          <p:nvPr>
            <p:ph idx="1"/>
          </p:nvPr>
        </p:nvPicPr>
        <p:blipFill>
          <a:blip r:embed="rId2"/>
          <a:stretch>
            <a:fillRect/>
          </a:stretch>
        </p:blipFill>
        <p:spPr>
          <a:xfrm>
            <a:off x="0" y="1371600"/>
            <a:ext cx="9144000" cy="5427802"/>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AMDD Through the Agile Development Lifecycle.</a:t>
            </a:r>
            <a:endParaRPr lang="en-US" dirty="0"/>
          </a:p>
        </p:txBody>
      </p:sp>
      <p:pic>
        <p:nvPicPr>
          <p:cNvPr id="7170" name="Picture 2"/>
          <p:cNvPicPr>
            <a:picLocks noGrp="1" noChangeAspect="1" noChangeArrowheads="1"/>
          </p:cNvPicPr>
          <p:nvPr>
            <p:ph idx="1"/>
          </p:nvPr>
        </p:nvPicPr>
        <p:blipFill>
          <a:blip r:embed="rId2"/>
          <a:srcRect/>
          <a:stretch>
            <a:fillRect/>
          </a:stretch>
        </p:blipFill>
        <p:spPr bwMode="auto">
          <a:xfrm>
            <a:off x="152400" y="1600200"/>
            <a:ext cx="8763000" cy="4343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b="1" dirty="0" smtClean="0"/>
              <a:t>Agile </a:t>
            </a:r>
            <a:r>
              <a:rPr lang="fr-FR" b="1" dirty="0" err="1" smtClean="0"/>
              <a:t>requirements</a:t>
            </a:r>
            <a:r>
              <a:rPr lang="fr-FR" b="1" dirty="0" smtClean="0"/>
              <a:t> change management </a:t>
            </a:r>
            <a:r>
              <a:rPr lang="fr-FR" b="1" dirty="0" err="1" smtClean="0"/>
              <a:t>process</a:t>
            </a:r>
            <a:endParaRPr lang="en-US" dirty="0"/>
          </a:p>
        </p:txBody>
      </p:sp>
      <p:pic>
        <p:nvPicPr>
          <p:cNvPr id="8194" name="Picture 2"/>
          <p:cNvPicPr>
            <a:picLocks noGrp="1" noChangeAspect="1" noChangeArrowheads="1"/>
          </p:cNvPicPr>
          <p:nvPr>
            <p:ph idx="1"/>
          </p:nvPr>
        </p:nvPicPr>
        <p:blipFill>
          <a:blip r:embed="rId2"/>
          <a:srcRect/>
          <a:stretch>
            <a:fillRect/>
          </a:stretch>
        </p:blipFill>
        <p:spPr bwMode="auto">
          <a:xfrm>
            <a:off x="381000" y="1439001"/>
            <a:ext cx="8458200" cy="5418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Why Should You Do Some Initial Agile Requirements Envisioning?</a:t>
            </a:r>
            <a:endParaRPr lang="en-US" dirty="0"/>
          </a:p>
        </p:txBody>
      </p:sp>
      <p:sp>
        <p:nvSpPr>
          <p:cNvPr id="3" name="Content Placeholder 2"/>
          <p:cNvSpPr>
            <a:spLocks noGrp="1"/>
          </p:cNvSpPr>
          <p:nvPr>
            <p:ph idx="1"/>
          </p:nvPr>
        </p:nvSpPr>
        <p:spPr>
          <a:xfrm>
            <a:off x="457200" y="1600200"/>
            <a:ext cx="8229600" cy="4876800"/>
          </a:xfrm>
        </p:spPr>
        <p:txBody>
          <a:bodyPr>
            <a:normAutofit fontScale="92500" lnSpcReduction="20000"/>
          </a:bodyPr>
          <a:lstStyle/>
          <a:p>
            <a:r>
              <a:rPr lang="en-US" b="1" dirty="0" smtClean="0"/>
              <a:t>You can answer fundamental business questions.  </a:t>
            </a:r>
          </a:p>
          <a:p>
            <a:pPr lvl="1"/>
            <a:r>
              <a:rPr lang="en-US" dirty="0" smtClean="0"/>
              <a:t>Like it or not, people are always going to ask you:</a:t>
            </a:r>
          </a:p>
          <a:p>
            <a:pPr lvl="2"/>
            <a:r>
              <a:rPr lang="en-US" dirty="0" smtClean="0"/>
              <a:t>what the vision</a:t>
            </a:r>
          </a:p>
          <a:p>
            <a:pPr lvl="2"/>
            <a:r>
              <a:rPr lang="en-US" dirty="0" smtClean="0"/>
              <a:t>what's the scope</a:t>
            </a:r>
          </a:p>
          <a:p>
            <a:pPr lvl="2"/>
            <a:r>
              <a:rPr lang="en-US" dirty="0" smtClean="0"/>
              <a:t>how long do you think it's going to take (the schedule)</a:t>
            </a:r>
          </a:p>
          <a:p>
            <a:pPr lvl="2"/>
            <a:r>
              <a:rPr lang="en-US" dirty="0" smtClean="0"/>
              <a:t>how much is it going to cost (the expected budget).  </a:t>
            </a:r>
          </a:p>
          <a:p>
            <a:pPr lvl="3"/>
            <a:r>
              <a:rPr lang="en-US" dirty="0" smtClean="0"/>
              <a:t>You often don't need to answer these questions in detail but you will need to convince the people who are funding and supporting your project that you understand the fundamental business issues that your project team is going to address.</a:t>
            </a:r>
          </a:p>
          <a:p>
            <a:r>
              <a:rPr lang="en-US" b="1" dirty="0" smtClean="0"/>
              <a:t>Improved productivity</a:t>
            </a:r>
            <a:r>
              <a:rPr lang="en-US" dirty="0" smtClean="0"/>
              <a:t>. </a:t>
            </a:r>
          </a:p>
          <a:p>
            <a:pPr lvl="1"/>
            <a:r>
              <a:rPr lang="en-US" dirty="0" smtClean="0"/>
              <a:t>You can identify and think through some of the critical business issues facing your project.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box(in)">
                                      <p:cBhvr>
                                        <p:cTn id="30" dur="500"/>
                                        <p:tgtEl>
                                          <p:spTgt spid="3">
                                            <p:txEl>
                                              <p:pRg st="7" end="7"/>
                                            </p:txEl>
                                          </p:spTgt>
                                        </p:tgtEl>
                                      </p:cBhvr>
                                    </p:animEffect>
                                  </p:childTnLst>
                                </p:cTn>
                              </p:par>
                              <p:par>
                                <p:cTn id="31" presetID="4" presetClass="entr" presetSubtype="16"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box(in)">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Why Should You Do Some Initial Agile Requirements Envisioning? - II</a:t>
            </a:r>
            <a:endParaRPr lang="en-US" dirty="0"/>
          </a:p>
        </p:txBody>
      </p:sp>
      <p:sp>
        <p:nvSpPr>
          <p:cNvPr id="3" name="Content Placeholder 2"/>
          <p:cNvSpPr>
            <a:spLocks noGrp="1"/>
          </p:cNvSpPr>
          <p:nvPr>
            <p:ph idx="1"/>
          </p:nvPr>
        </p:nvSpPr>
        <p:spPr/>
        <p:txBody>
          <a:bodyPr>
            <a:normAutofit lnSpcReduction="10000"/>
          </a:bodyPr>
          <a:lstStyle/>
          <a:p>
            <a:r>
              <a:rPr lang="en-US" b="1" dirty="0" smtClean="0"/>
              <a:t>Reduced business risk</a:t>
            </a:r>
            <a:r>
              <a:rPr lang="en-US" dirty="0" smtClean="0"/>
              <a:t>. </a:t>
            </a:r>
          </a:p>
          <a:p>
            <a:pPr lvl="1"/>
            <a:r>
              <a:rPr lang="en-US" dirty="0" smtClean="0"/>
              <a:t>Your team gains the advantage of having a guiding business vision without the disadvantages associated with </a:t>
            </a:r>
            <a:r>
              <a:rPr lang="en-US" b="1" dirty="0" smtClean="0">
                <a:hlinkClick r:id="rId2"/>
              </a:rPr>
              <a:t>BRUF</a:t>
            </a:r>
            <a:r>
              <a:rPr lang="en-US" dirty="0" smtClean="0"/>
              <a:t>. </a:t>
            </a:r>
          </a:p>
          <a:p>
            <a:r>
              <a:rPr lang="en-US" b="1" dirty="0" smtClean="0"/>
              <a:t>Scaling agile software development</a:t>
            </a:r>
            <a:r>
              <a:rPr lang="en-US" dirty="0" smtClean="0"/>
              <a:t>.  </a:t>
            </a:r>
          </a:p>
          <a:p>
            <a:pPr lvl="1"/>
            <a:r>
              <a:rPr lang="en-US" dirty="0" smtClean="0"/>
              <a:t>Your initial requirements model will be a key work product in any "agile at scale" efforts because it provides the business direction required by your overall </a:t>
            </a:r>
            <a:r>
              <a:rPr lang="en-US" b="1" dirty="0" smtClean="0">
                <a:hlinkClick r:id="rId3"/>
              </a:rPr>
              <a:t>architecture</a:t>
            </a:r>
            <a:r>
              <a:rPr lang="en-US" dirty="0" smtClean="0"/>
              <a:t> team for their </a:t>
            </a:r>
            <a:r>
              <a:rPr lang="en-US" b="1" dirty="0" smtClean="0">
                <a:hlinkClick r:id="rId4"/>
              </a:rPr>
              <a:t>initial architectural envisioning efforts</a:t>
            </a:r>
            <a:r>
              <a:rPr lang="en-US" dirty="0" smtClean="0"/>
              <a:t> </a:t>
            </a:r>
            <a:endParaRPr lang="en-US" dirty="0"/>
          </a:p>
        </p:txBody>
      </p:sp>
      <p:sp>
        <p:nvSpPr>
          <p:cNvPr id="4" name="Oval Callout 3"/>
          <p:cNvSpPr/>
          <p:nvPr/>
        </p:nvSpPr>
        <p:spPr>
          <a:xfrm>
            <a:off x="7543800" y="381000"/>
            <a:ext cx="1600200" cy="838200"/>
          </a:xfrm>
          <a:prstGeom prst="wedgeEllipseCallout">
            <a:avLst>
              <a:gd name="adj1" fmla="val -75379"/>
              <a:gd name="adj2" fmla="val 13321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Big Requirements Up Front (BRUF) Approach</a:t>
            </a:r>
            <a:endParaRPr lang="en-US" sz="11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What Should You Model Initially?</a:t>
            </a:r>
            <a:endParaRPr lang="en-US" dirty="0"/>
          </a:p>
        </p:txBody>
      </p:sp>
      <p:sp>
        <p:nvSpPr>
          <p:cNvPr id="3" name="Content Placeholder 2"/>
          <p:cNvSpPr>
            <a:spLocks noGrp="1"/>
          </p:cNvSpPr>
          <p:nvPr>
            <p:ph idx="1"/>
          </p:nvPr>
        </p:nvSpPr>
        <p:spPr/>
        <p:txBody>
          <a:bodyPr/>
          <a:lstStyle/>
          <a:p>
            <a:r>
              <a:rPr lang="en-US" dirty="0" smtClean="0"/>
              <a:t>identify some high-level requirements as well as the scope of the release</a:t>
            </a:r>
          </a:p>
          <a:p>
            <a:r>
              <a:rPr lang="en-US" dirty="0" smtClean="0"/>
              <a:t>The goal is to get a good gut feel what the project is all about.</a:t>
            </a:r>
          </a:p>
          <a:p>
            <a:r>
              <a:rPr lang="en-US" dirty="0" smtClean="0"/>
              <a:t>Go on:</a:t>
            </a:r>
          </a:p>
          <a:p>
            <a:pPr lvl="1"/>
            <a:r>
              <a:rPr lang="en-US" b="1" dirty="0" smtClean="0">
                <a:hlinkClick r:id="rId2"/>
              </a:rPr>
              <a:t>Usage model</a:t>
            </a:r>
            <a:endParaRPr lang="en-US" dirty="0" smtClean="0"/>
          </a:p>
          <a:p>
            <a:pPr lvl="1"/>
            <a:r>
              <a:rPr lang="en-US" b="1" dirty="0" smtClean="0">
                <a:hlinkClick r:id="rId2"/>
              </a:rPr>
              <a:t>Domain model </a:t>
            </a:r>
            <a:endParaRPr lang="en-US" dirty="0" smtClean="0"/>
          </a:p>
          <a:p>
            <a:pPr lvl="1"/>
            <a:r>
              <a:rPr lang="en-US" b="1" dirty="0" smtClean="0">
                <a:hlinkClick r:id="rId2"/>
              </a:rPr>
              <a:t>User interface model(s)</a:t>
            </a:r>
            <a:endParaRPr lang="en-US"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Usage Model</a:t>
            </a:r>
            <a:endParaRPr lang="en-US" dirty="0"/>
          </a:p>
        </p:txBody>
      </p:sp>
      <p:sp>
        <p:nvSpPr>
          <p:cNvPr id="3" name="Content Placeholder 2"/>
          <p:cNvSpPr>
            <a:spLocks noGrp="1"/>
          </p:cNvSpPr>
          <p:nvPr>
            <p:ph idx="1"/>
          </p:nvPr>
        </p:nvSpPr>
        <p:spPr/>
        <p:txBody>
          <a:bodyPr/>
          <a:lstStyle/>
          <a:p>
            <a:r>
              <a:rPr lang="en-US" dirty="0" smtClean="0"/>
              <a:t>Usage models enable you to explore:</a:t>
            </a:r>
          </a:p>
          <a:p>
            <a:pPr lvl="1"/>
            <a:r>
              <a:rPr lang="en-US" dirty="0" smtClean="0"/>
              <a:t>how users will work with your system</a:t>
            </a:r>
          </a:p>
          <a:p>
            <a:pPr lvl="1"/>
            <a:r>
              <a:rPr lang="en-US" dirty="0" smtClean="0"/>
              <a:t>collection of </a:t>
            </a:r>
            <a:r>
              <a:rPr lang="en-US" b="1" dirty="0" smtClean="0">
                <a:hlinkClick r:id="rId2"/>
              </a:rPr>
              <a:t>essential use cases</a:t>
            </a:r>
            <a:r>
              <a:rPr lang="en-US" dirty="0" smtClean="0"/>
              <a:t> or </a:t>
            </a:r>
            <a:r>
              <a:rPr lang="en-US" b="1" dirty="0" smtClean="0">
                <a:hlinkClick r:id="rId3"/>
              </a:rPr>
              <a:t>system use </a:t>
            </a:r>
            <a:r>
              <a:rPr lang="en-US" b="1" dirty="0" err="1" smtClean="0">
                <a:hlinkClick r:id="rId3"/>
              </a:rPr>
              <a:t>cases</a:t>
            </a:r>
            <a:r>
              <a:rPr lang="en-US" dirty="0" err="1" smtClean="0"/>
              <a:t>on</a:t>
            </a:r>
            <a:r>
              <a:rPr lang="en-US" dirty="0" smtClean="0"/>
              <a:t> a </a:t>
            </a:r>
            <a:r>
              <a:rPr lang="en-US" b="1" dirty="0" smtClean="0">
                <a:hlinkClick r:id="rId4"/>
              </a:rPr>
              <a:t>Rational Unified Process (RUP)</a:t>
            </a:r>
            <a:r>
              <a:rPr lang="en-US" dirty="0" smtClean="0"/>
              <a:t> project</a:t>
            </a:r>
          </a:p>
          <a:p>
            <a:pPr lvl="1"/>
            <a:r>
              <a:rPr lang="en-US" dirty="0" smtClean="0"/>
              <a:t>a collection of </a:t>
            </a:r>
            <a:r>
              <a:rPr lang="en-US" b="1" dirty="0" smtClean="0">
                <a:hlinkClick r:id="rId5"/>
              </a:rPr>
              <a:t>features</a:t>
            </a:r>
            <a:r>
              <a:rPr lang="en-US" dirty="0" smtClean="0"/>
              <a:t> for a </a:t>
            </a:r>
            <a:r>
              <a:rPr lang="en-US" b="1" dirty="0" smtClean="0">
                <a:hlinkClick r:id="rId6"/>
              </a:rPr>
              <a:t>Feature Driven Development (FDD)</a:t>
            </a:r>
            <a:r>
              <a:rPr lang="en-US" dirty="0" smtClean="0"/>
              <a:t> project</a:t>
            </a:r>
          </a:p>
          <a:p>
            <a:pPr lvl="1"/>
            <a:r>
              <a:rPr lang="en-US" dirty="0" smtClean="0"/>
              <a:t>a collection of </a:t>
            </a:r>
            <a:r>
              <a:rPr lang="en-US" b="1" dirty="0" smtClean="0">
                <a:hlinkClick r:id="rId7"/>
              </a:rPr>
              <a:t>user stories</a:t>
            </a:r>
            <a:r>
              <a:rPr lang="en-US" dirty="0" smtClean="0"/>
              <a:t> for an </a:t>
            </a:r>
            <a:r>
              <a:rPr lang="en-US" b="1" dirty="0" smtClean="0">
                <a:hlinkClick r:id="rId8"/>
              </a:rPr>
              <a:t>Extreme Programming (XP)</a:t>
            </a:r>
            <a:r>
              <a:rPr lang="en-US" dirty="0" smtClean="0"/>
              <a:t> project.</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Usage Model - II</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381000" y="1676400"/>
            <a:ext cx="8511663" cy="4876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Usage Model - III</a:t>
            </a:r>
            <a:endParaRPr lang="en-US" dirty="0"/>
          </a:p>
        </p:txBody>
      </p:sp>
      <p:pic>
        <p:nvPicPr>
          <p:cNvPr id="2050" name="Picture 2"/>
          <p:cNvPicPr>
            <a:picLocks noGrp="1" noChangeAspect="1" noChangeArrowheads="1"/>
          </p:cNvPicPr>
          <p:nvPr>
            <p:ph idx="1"/>
          </p:nvPr>
        </p:nvPicPr>
        <p:blipFill>
          <a:blip r:embed="rId2"/>
          <a:srcRect/>
          <a:stretch>
            <a:fillRect/>
          </a:stretch>
        </p:blipFill>
        <p:spPr bwMode="auto">
          <a:xfrm>
            <a:off x="228600" y="1981200"/>
            <a:ext cx="8727639" cy="1981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Agile software development</a:t>
            </a:r>
            <a:endParaRPr lang="en-US" dirty="0"/>
          </a:p>
        </p:txBody>
      </p:sp>
      <p:sp>
        <p:nvSpPr>
          <p:cNvPr id="3" name="Content Placeholder 2"/>
          <p:cNvSpPr>
            <a:spLocks noGrp="1"/>
          </p:cNvSpPr>
          <p:nvPr>
            <p:ph idx="1"/>
          </p:nvPr>
        </p:nvSpPr>
        <p:spPr/>
        <p:txBody>
          <a:bodyPr/>
          <a:lstStyle/>
          <a:p>
            <a:r>
              <a:rPr lang="en-US" dirty="0">
                <a:hlinkClick r:id="rId2" tooltip="Software development methodologies"/>
              </a:rPr>
              <a:t>software development methodologies</a:t>
            </a:r>
            <a:r>
              <a:rPr lang="en-US" dirty="0"/>
              <a:t> based on </a:t>
            </a:r>
            <a:endParaRPr lang="en-US" dirty="0" smtClean="0"/>
          </a:p>
          <a:p>
            <a:pPr lvl="1"/>
            <a:r>
              <a:rPr lang="en-US" dirty="0" smtClean="0">
                <a:hlinkClick r:id="rId3"/>
              </a:rPr>
              <a:t>iterative </a:t>
            </a:r>
            <a:r>
              <a:rPr lang="en-US" dirty="0">
                <a:hlinkClick r:id="rId3"/>
              </a:rPr>
              <a:t>and incremental development</a:t>
            </a:r>
            <a:r>
              <a:rPr lang="en-US" dirty="0"/>
              <a:t>, </a:t>
            </a:r>
            <a:endParaRPr lang="en-US" dirty="0" smtClean="0"/>
          </a:p>
          <a:p>
            <a:pPr>
              <a:buNone/>
            </a:pPr>
            <a:r>
              <a:rPr lang="en-US" dirty="0" smtClean="0"/>
              <a:t>where </a:t>
            </a:r>
            <a:r>
              <a:rPr lang="en-US" dirty="0"/>
              <a:t>requirements and solutions evolve through collaboration between </a:t>
            </a:r>
            <a:endParaRPr lang="en-US" dirty="0" smtClean="0"/>
          </a:p>
          <a:p>
            <a:pPr lvl="1"/>
            <a:r>
              <a:rPr lang="en-US" dirty="0" smtClean="0">
                <a:hlinkClick r:id="rId4" tooltip="Self-organization"/>
              </a:rPr>
              <a:t>self-organizing</a:t>
            </a:r>
            <a:endParaRPr lang="en-US" dirty="0" smtClean="0"/>
          </a:p>
          <a:p>
            <a:pPr lvl="1"/>
            <a:r>
              <a:rPr lang="en-US" u="sng" dirty="0" smtClean="0">
                <a:hlinkClick r:id="rId5" tooltip="Cross-functional team"/>
              </a:rPr>
              <a:t>cross-functional </a:t>
            </a:r>
            <a:r>
              <a:rPr lang="en-US" u="sng" dirty="0">
                <a:hlinkClick r:id="rId5" tooltip="Cross-functional team"/>
              </a:rPr>
              <a:t>teams</a:t>
            </a:r>
            <a:r>
              <a:rPr lang="en-US" dirty="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Usage Model - IV</a:t>
            </a:r>
            <a:endParaRPr lang="en-US" dirty="0"/>
          </a:p>
        </p:txBody>
      </p:sp>
      <p:pic>
        <p:nvPicPr>
          <p:cNvPr id="4" name="Content Placeholder 3" descr="fig 3.bmp"/>
          <p:cNvPicPr>
            <a:picLocks noGrp="1" noChangeAspect="1"/>
          </p:cNvPicPr>
          <p:nvPr>
            <p:ph idx="1"/>
          </p:nvPr>
        </p:nvPicPr>
        <p:blipFill>
          <a:blip r:embed="rId2"/>
          <a:stretch>
            <a:fillRect/>
          </a:stretch>
        </p:blipFill>
        <p:spPr>
          <a:xfrm>
            <a:off x="228600" y="1523999"/>
            <a:ext cx="8610600" cy="4648201"/>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Domain Model</a:t>
            </a:r>
            <a:endParaRPr lang="en-US" dirty="0"/>
          </a:p>
        </p:txBody>
      </p:sp>
      <p:pic>
        <p:nvPicPr>
          <p:cNvPr id="4" name="Content Placeholder 3" descr="DOMAIN MODEL.bmp"/>
          <p:cNvPicPr>
            <a:picLocks noGrp="1" noChangeAspect="1"/>
          </p:cNvPicPr>
          <p:nvPr>
            <p:ph idx="1"/>
          </p:nvPr>
        </p:nvPicPr>
        <p:blipFill>
          <a:blip r:embed="rId2"/>
          <a:stretch>
            <a:fillRect/>
          </a:stretch>
        </p:blipFill>
        <p:spPr>
          <a:xfrm>
            <a:off x="304800" y="1219200"/>
            <a:ext cx="8610600" cy="54102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User Interface Model</a:t>
            </a:r>
            <a:endParaRPr lang="en-US" dirty="0"/>
          </a:p>
        </p:txBody>
      </p:sp>
      <p:pic>
        <p:nvPicPr>
          <p:cNvPr id="4" name="Content Placeholder 3" descr="USER INTERFACE.JPG"/>
          <p:cNvPicPr>
            <a:picLocks noGrp="1" noChangeAspect="1"/>
          </p:cNvPicPr>
          <p:nvPr>
            <p:ph idx="1"/>
          </p:nvPr>
        </p:nvPicPr>
        <p:blipFill>
          <a:blip r:embed="rId2"/>
          <a:stretch>
            <a:fillRect/>
          </a:stretch>
        </p:blipFill>
        <p:spPr>
          <a:xfrm>
            <a:off x="1752600" y="1143000"/>
            <a:ext cx="4910922" cy="571500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User Interface Model</a:t>
            </a:r>
            <a:endParaRPr lang="en-US" dirty="0"/>
          </a:p>
        </p:txBody>
      </p:sp>
      <p:pic>
        <p:nvPicPr>
          <p:cNvPr id="4" name="Content Placeholder 3" descr="USER INTERFACE.JPG"/>
          <p:cNvPicPr>
            <a:picLocks noGrp="1" noChangeAspect="1"/>
          </p:cNvPicPr>
          <p:nvPr>
            <p:ph idx="1"/>
          </p:nvPr>
        </p:nvPicPr>
        <p:blipFill>
          <a:blip r:embed="rId2"/>
          <a:stretch>
            <a:fillRect/>
          </a:stretch>
        </p:blipFill>
        <p:spPr>
          <a:xfrm>
            <a:off x="914400" y="1127125"/>
            <a:ext cx="7239000" cy="5730875"/>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User Interface Model</a:t>
            </a:r>
            <a:endParaRPr lang="en-US" dirty="0"/>
          </a:p>
        </p:txBody>
      </p:sp>
      <p:pic>
        <p:nvPicPr>
          <p:cNvPr id="3074" name="Picture 2"/>
          <p:cNvPicPr>
            <a:picLocks noGrp="1" noChangeAspect="1" noChangeArrowheads="1"/>
          </p:cNvPicPr>
          <p:nvPr>
            <p:ph idx="1"/>
          </p:nvPr>
        </p:nvPicPr>
        <p:blipFill>
          <a:blip r:embed="rId2"/>
          <a:srcRect/>
          <a:stretch>
            <a:fillRect/>
          </a:stretch>
        </p:blipFill>
        <p:spPr bwMode="auto">
          <a:xfrm>
            <a:off x="228600" y="1447800"/>
            <a:ext cx="8458200" cy="5257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User Interface Model</a:t>
            </a:r>
            <a:endParaRPr lang="en-US" dirty="0"/>
          </a:p>
        </p:txBody>
      </p:sp>
      <p:pic>
        <p:nvPicPr>
          <p:cNvPr id="4098" name="Picture 2"/>
          <p:cNvPicPr>
            <a:picLocks noGrp="1" noChangeAspect="1" noChangeArrowheads="1"/>
          </p:cNvPicPr>
          <p:nvPr>
            <p:ph idx="1"/>
          </p:nvPr>
        </p:nvPicPr>
        <p:blipFill>
          <a:blip r:embed="rId2"/>
          <a:srcRect/>
          <a:stretch>
            <a:fillRect/>
          </a:stretch>
        </p:blipFill>
        <p:spPr bwMode="auto">
          <a:xfrm>
            <a:off x="1371600" y="1276320"/>
            <a:ext cx="6324600" cy="55816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Modeling Tools Should You Use?</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How Much Initial Requirements Envisioning Should You Do?</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Initial requirements stack</a:t>
            </a:r>
            <a:r>
              <a:rPr lang="en-US" dirty="0" smtClean="0"/>
              <a:t>. </a:t>
            </a:r>
          </a:p>
          <a:p>
            <a:pPr lvl="1"/>
            <a:r>
              <a:rPr lang="en-US" b="1" dirty="0" smtClean="0">
                <a:hlinkClick r:id="rId2"/>
              </a:rPr>
              <a:t>prioritized requirements stack</a:t>
            </a:r>
            <a:endParaRPr lang="en-US" b="1" dirty="0" smtClean="0"/>
          </a:p>
          <a:p>
            <a:r>
              <a:rPr lang="en-US" b="1" dirty="0" smtClean="0"/>
              <a:t>Initial project vision</a:t>
            </a:r>
            <a:r>
              <a:rPr lang="en-US" dirty="0" smtClean="0"/>
              <a:t>.  </a:t>
            </a:r>
          </a:p>
          <a:p>
            <a:pPr lvl="1"/>
            <a:r>
              <a:rPr lang="en-US" dirty="0" smtClean="0"/>
              <a:t>To reduce your overall business risk on the </a:t>
            </a:r>
          </a:p>
          <a:p>
            <a:pPr lvl="1"/>
            <a:r>
              <a:rPr lang="en-US" dirty="0" smtClean="0"/>
              <a:t>Rational Unified Process (RUP) </a:t>
            </a:r>
          </a:p>
          <a:p>
            <a:pPr lvl="1"/>
            <a:r>
              <a:rPr lang="en-US" dirty="0" smtClean="0"/>
              <a:t>Project Management Institute (PMI)</a:t>
            </a:r>
          </a:p>
          <a:p>
            <a:r>
              <a:rPr lang="en-US" b="1" dirty="0" smtClean="0"/>
              <a:t>Overview diagrams</a:t>
            </a:r>
            <a:r>
              <a:rPr lang="en-US" dirty="0" smtClean="0"/>
              <a:t>.  </a:t>
            </a:r>
          </a:p>
          <a:p>
            <a:pPr lvl="1"/>
            <a:r>
              <a:rPr lang="en-US" dirty="0" smtClean="0"/>
              <a:t>Because you’ll likely need to give presentations to key project stakeholders </a:t>
            </a:r>
            <a:r>
              <a:rPr lang="en-US" dirty="0" err="1" smtClean="0"/>
              <a:t>overviewing</a:t>
            </a:r>
            <a:r>
              <a:rPr lang="en-US" dirty="0" smtClean="0"/>
              <a:t> the project you’ll likely want to create a couple of scope diagrams which describe the business.  </a:t>
            </a:r>
          </a:p>
          <a:p>
            <a:pPr lvl="1"/>
            <a:r>
              <a:rPr lang="en-US" dirty="0" smtClean="0"/>
              <a:t>UML use case diagrams or traditional business process models are usually pretty good at this. </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value of modeling</a:t>
            </a:r>
            <a:endParaRPr lang="en-US" dirty="0"/>
          </a:p>
        </p:txBody>
      </p:sp>
      <p:pic>
        <p:nvPicPr>
          <p:cNvPr id="4" name="Content Placeholder 3" descr="value of model.JPG"/>
          <p:cNvPicPr>
            <a:picLocks noGrp="1" noChangeAspect="1"/>
          </p:cNvPicPr>
          <p:nvPr>
            <p:ph idx="1"/>
          </p:nvPr>
        </p:nvPicPr>
        <p:blipFill>
          <a:blip r:embed="rId2"/>
          <a:stretch>
            <a:fillRect/>
          </a:stretch>
        </p:blipFill>
        <p:spPr>
          <a:xfrm>
            <a:off x="304800" y="1295400"/>
            <a:ext cx="8640726" cy="525780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Why You Don't Need, Nor Want, Details Up Front</a:t>
            </a:r>
            <a:endParaRPr lang="en-US" dirty="0"/>
          </a:p>
        </p:txBody>
      </p:sp>
      <p:sp>
        <p:nvSpPr>
          <p:cNvPr id="3" name="Content Placeholder 2"/>
          <p:cNvSpPr>
            <a:spLocks noGrp="1"/>
          </p:cNvSpPr>
          <p:nvPr>
            <p:ph idx="1"/>
          </p:nvPr>
        </p:nvSpPr>
        <p:spPr/>
        <p:txBody>
          <a:bodyPr>
            <a:noAutofit/>
          </a:bodyPr>
          <a:lstStyle/>
          <a:p>
            <a:r>
              <a:rPr lang="en-US" sz="2800" dirty="0" smtClean="0"/>
              <a:t>It results in significant wastage.  </a:t>
            </a:r>
          </a:p>
          <a:p>
            <a:r>
              <a:rPr lang="en-US" sz="2800" dirty="0" smtClean="0"/>
              <a:t>It decreases the chance that you'll detect that you're building the wrong thing. </a:t>
            </a:r>
          </a:p>
          <a:p>
            <a:r>
              <a:rPr lang="en-US" sz="2800" dirty="0" smtClean="0"/>
              <a:t>People aren't good at defining up front what they want. </a:t>
            </a:r>
          </a:p>
          <a:p>
            <a:r>
              <a:rPr lang="en-US" sz="2800" dirty="0" smtClean="0"/>
              <a:t>It motivates poor decision making. </a:t>
            </a:r>
          </a:p>
          <a:p>
            <a:r>
              <a:rPr lang="en-US" sz="2800" dirty="0" smtClean="0"/>
              <a:t>It increases communication risk.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
            </a:r>
            <a:br>
              <a:rPr lang="en-US" b="1" dirty="0"/>
            </a:br>
            <a:r>
              <a:rPr lang="en-US" b="1" dirty="0"/>
              <a:t>Predecessors</a:t>
            </a:r>
            <a:br>
              <a:rPr lang="en-US" b="1" dirty="0"/>
            </a:br>
            <a:endParaRPr lang="en-US" dirty="0"/>
          </a:p>
        </p:txBody>
      </p:sp>
      <p:sp>
        <p:nvSpPr>
          <p:cNvPr id="3" name="Content Placeholder 2"/>
          <p:cNvSpPr>
            <a:spLocks noGrp="1"/>
          </p:cNvSpPr>
          <p:nvPr>
            <p:ph idx="1"/>
          </p:nvPr>
        </p:nvSpPr>
        <p:spPr>
          <a:xfrm>
            <a:off x="457200" y="1600200"/>
            <a:ext cx="8458200" cy="4525963"/>
          </a:xfrm>
        </p:spPr>
        <p:txBody>
          <a:bodyPr>
            <a:normAutofit fontScale="92500"/>
          </a:bodyPr>
          <a:lstStyle/>
          <a:p>
            <a:r>
              <a:rPr lang="en-US" i="1" dirty="0" smtClean="0"/>
              <a:t>heavyweight</a:t>
            </a:r>
            <a:r>
              <a:rPr lang="en-US" dirty="0" smtClean="0"/>
              <a:t> methods</a:t>
            </a:r>
          </a:p>
          <a:p>
            <a:pPr lvl="1"/>
            <a:r>
              <a:rPr lang="en-US" dirty="0"/>
              <a:t>heavily regulated, </a:t>
            </a:r>
            <a:r>
              <a:rPr lang="en-US" dirty="0" smtClean="0"/>
              <a:t>regimented, </a:t>
            </a:r>
            <a:r>
              <a:rPr lang="en-US" dirty="0" smtClean="0">
                <a:hlinkClick r:id="rId2" tooltip="Micromanagement"/>
              </a:rPr>
              <a:t>micromanaged</a:t>
            </a:r>
            <a:r>
              <a:rPr lang="en-US" dirty="0" smtClean="0"/>
              <a:t>, </a:t>
            </a:r>
            <a:r>
              <a:rPr lang="en-US" dirty="0" smtClean="0">
                <a:hlinkClick r:id="rId3"/>
              </a:rPr>
              <a:t>waterfall </a:t>
            </a:r>
            <a:r>
              <a:rPr lang="en-US" dirty="0">
                <a:hlinkClick r:id="rId3"/>
              </a:rPr>
              <a:t>model</a:t>
            </a:r>
            <a:r>
              <a:rPr lang="en-US" dirty="0"/>
              <a:t> of development</a:t>
            </a:r>
            <a:endParaRPr lang="en-US" dirty="0" smtClean="0"/>
          </a:p>
          <a:p>
            <a:r>
              <a:rPr lang="en-US" i="1" dirty="0" smtClean="0"/>
              <a:t>lightweight</a:t>
            </a:r>
            <a:r>
              <a:rPr lang="en-US" dirty="0"/>
              <a:t> software development </a:t>
            </a:r>
            <a:r>
              <a:rPr lang="en-US" dirty="0" smtClean="0"/>
              <a:t>(mid-1990s )</a:t>
            </a:r>
          </a:p>
          <a:p>
            <a:pPr lvl="1"/>
            <a:r>
              <a:rPr lang="en-US" dirty="0">
                <a:hlinkClick r:id="rId4" tooltip="Scrum (development)"/>
              </a:rPr>
              <a:t>Scrum</a:t>
            </a:r>
            <a:r>
              <a:rPr lang="en-US" dirty="0"/>
              <a:t> (1995), </a:t>
            </a:r>
            <a:endParaRPr lang="en-US" dirty="0" smtClean="0"/>
          </a:p>
          <a:p>
            <a:pPr lvl="1"/>
            <a:r>
              <a:rPr lang="en-US" dirty="0" smtClean="0">
                <a:hlinkClick r:id="rId5" tooltip="Crystal Clear (software development)"/>
              </a:rPr>
              <a:t>Crystal </a:t>
            </a:r>
            <a:r>
              <a:rPr lang="en-US" dirty="0">
                <a:hlinkClick r:id="rId5" tooltip="Crystal Clear (software development)"/>
              </a:rPr>
              <a:t>Clear</a:t>
            </a:r>
            <a:r>
              <a:rPr lang="en-US" dirty="0"/>
              <a:t>, </a:t>
            </a:r>
            <a:r>
              <a:rPr lang="en-US" dirty="0">
                <a:hlinkClick r:id="rId6"/>
              </a:rPr>
              <a:t>Extreme Programming</a:t>
            </a:r>
            <a:r>
              <a:rPr lang="en-US" dirty="0"/>
              <a:t> (1996), </a:t>
            </a:r>
            <a:endParaRPr lang="en-US" dirty="0" smtClean="0"/>
          </a:p>
          <a:p>
            <a:pPr lvl="1"/>
            <a:r>
              <a:rPr lang="en-US" dirty="0" smtClean="0">
                <a:hlinkClick r:id="rId7"/>
              </a:rPr>
              <a:t>Adaptive </a:t>
            </a:r>
            <a:r>
              <a:rPr lang="en-US" dirty="0">
                <a:hlinkClick r:id="rId7"/>
              </a:rPr>
              <a:t>Software Development</a:t>
            </a:r>
            <a:r>
              <a:rPr lang="en-US" dirty="0"/>
              <a:t>, </a:t>
            </a:r>
            <a:r>
              <a:rPr lang="en-US" dirty="0">
                <a:hlinkClick r:id="rId8"/>
              </a:rPr>
              <a:t>Feature Driven Development</a:t>
            </a:r>
            <a:r>
              <a:rPr lang="en-US" dirty="0"/>
              <a:t>, </a:t>
            </a:r>
            <a:endParaRPr lang="en-US" dirty="0" smtClean="0"/>
          </a:p>
          <a:p>
            <a:pPr lvl="1"/>
            <a:r>
              <a:rPr lang="en-US" dirty="0" smtClean="0">
                <a:hlinkClick r:id="rId9"/>
              </a:rPr>
              <a:t>Dynamic </a:t>
            </a:r>
            <a:r>
              <a:rPr lang="en-US" dirty="0">
                <a:hlinkClick r:id="rId9"/>
              </a:rPr>
              <a:t>Systems Development Method</a:t>
            </a:r>
            <a:r>
              <a:rPr lang="en-US" dirty="0"/>
              <a:t> (DSDM) (1995).</a:t>
            </a:r>
            <a:endParaRPr lang="en-US"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Why You Don't Need, Nor Want, Details Up Front - II</a:t>
            </a:r>
            <a:endParaRPr lang="en-US" dirty="0"/>
          </a:p>
        </p:txBody>
      </p:sp>
      <p:sp>
        <p:nvSpPr>
          <p:cNvPr id="3" name="Content Placeholder 2"/>
          <p:cNvSpPr>
            <a:spLocks noGrp="1"/>
          </p:cNvSpPr>
          <p:nvPr>
            <p:ph idx="1"/>
          </p:nvPr>
        </p:nvSpPr>
        <p:spPr/>
        <p:txBody>
          <a:bodyPr>
            <a:normAutofit lnSpcReduction="10000"/>
          </a:bodyPr>
          <a:lstStyle/>
          <a:p>
            <a:r>
              <a:rPr lang="en-US" dirty="0" smtClean="0"/>
              <a:t>Many traditionalists will tell you that you need to model everything up front in detail.  They mistakenly believe this for several reasons:</a:t>
            </a:r>
          </a:p>
          <a:p>
            <a:pPr lvl="1"/>
            <a:r>
              <a:rPr lang="en-US" b="1" dirty="0" smtClean="0"/>
              <a:t>That's what they know</a:t>
            </a:r>
            <a:r>
              <a:rPr lang="en-US" dirty="0" smtClean="0"/>
              <a:t>.  </a:t>
            </a:r>
            <a:r>
              <a:rPr lang="en-US" b="1" dirty="0" smtClean="0">
                <a:hlinkClick r:id="rId2"/>
              </a:rPr>
              <a:t>Big modeling up front (BMUF</a:t>
            </a:r>
            <a:r>
              <a:rPr lang="en-US" b="1" dirty="0" smtClean="0"/>
              <a:t>)</a:t>
            </a:r>
          </a:p>
          <a:p>
            <a:pPr lvl="1"/>
            <a:r>
              <a:rPr lang="en-US" b="1" dirty="0" smtClean="0"/>
              <a:t>They're specialists</a:t>
            </a:r>
          </a:p>
          <a:p>
            <a:pPr lvl="1"/>
            <a:r>
              <a:rPr lang="en-US" b="1" dirty="0" smtClean="0"/>
              <a:t>Traditional project management ideas motivate poor modeling strategies</a:t>
            </a:r>
            <a:r>
              <a:rPr lang="en-US" dirty="0" smtClean="0"/>
              <a:t>.</a:t>
            </a:r>
          </a:p>
          <a:p>
            <a:pPr lvl="1"/>
            <a:r>
              <a:rPr lang="en-US" b="1" dirty="0" smtClean="0"/>
              <a:t>They underestimate their own scheduling skills</a:t>
            </a:r>
            <a:r>
              <a:rPr lang="en-US" dirty="0" smtClean="0"/>
              <a:t>.</a:t>
            </a:r>
          </a:p>
          <a:p>
            <a:pPr lvl="1"/>
            <a:r>
              <a:rPr lang="en-US" b="1" dirty="0" smtClean="0"/>
              <a:t>They've given up hope</a:t>
            </a:r>
            <a:r>
              <a:rPr lang="en-US" dirty="0" smtClean="0"/>
              <a:t>. </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When Does it Make Sense to do a lot of Requirements Envisioning?</a:t>
            </a:r>
            <a:endParaRPr lang="en-US" dirty="0"/>
          </a:p>
        </p:txBody>
      </p:sp>
      <p:sp>
        <p:nvSpPr>
          <p:cNvPr id="3" name="Content Placeholder 2"/>
          <p:cNvSpPr>
            <a:spLocks noGrp="1"/>
          </p:cNvSpPr>
          <p:nvPr>
            <p:ph idx="1"/>
          </p:nvPr>
        </p:nvSpPr>
        <p:spPr/>
        <p:txBody>
          <a:bodyPr>
            <a:normAutofit fontScale="47500" lnSpcReduction="20000"/>
          </a:bodyPr>
          <a:lstStyle/>
          <a:p>
            <a:r>
              <a:rPr lang="en-US" sz="7600" dirty="0" smtClean="0"/>
              <a:t>You're working in an unknown problem space. </a:t>
            </a:r>
          </a:p>
          <a:p>
            <a:r>
              <a:rPr lang="en-US" sz="7600" dirty="0" smtClean="0"/>
              <a:t>You're working on a commercial product.  </a:t>
            </a:r>
          </a:p>
          <a:p>
            <a:r>
              <a:rPr lang="en-US" sz="7600" dirty="0" smtClean="0"/>
              <a:t>Your governance framework is serial. </a:t>
            </a:r>
          </a:p>
          <a:p>
            <a:r>
              <a:rPr lang="en-US" sz="7600" dirty="0" smtClean="0"/>
              <a:t>You're doing systems engineering. </a:t>
            </a:r>
          </a:p>
          <a:p>
            <a:r>
              <a:rPr lang="en-US" sz="7600" dirty="0" smtClean="0"/>
              <a:t>Your contract demands it. </a:t>
            </a:r>
          </a:p>
          <a:p>
            <a:r>
              <a:rPr lang="en-US" sz="7600" dirty="0" smtClean="0"/>
              <a:t>Your organizational culture promotes it.</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Are People Actually Doing This?</a:t>
            </a:r>
            <a:endParaRPr lang="en-US" dirty="0"/>
          </a:p>
        </p:txBody>
      </p:sp>
      <p:pic>
        <p:nvPicPr>
          <p:cNvPr id="5122" name="Picture 2"/>
          <p:cNvPicPr>
            <a:picLocks noGrp="1" noChangeAspect="1" noChangeArrowheads="1"/>
          </p:cNvPicPr>
          <p:nvPr>
            <p:ph idx="1"/>
          </p:nvPr>
        </p:nvPicPr>
        <p:blipFill>
          <a:blip r:embed="rId2"/>
          <a:srcRect/>
          <a:stretch>
            <a:fillRect/>
          </a:stretch>
        </p:blipFill>
        <p:spPr bwMode="auto">
          <a:xfrm>
            <a:off x="304801" y="1143000"/>
            <a:ext cx="8839200" cy="5410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Primary approaches to modeling.</a:t>
            </a:r>
            <a:endParaRPr lang="en-US" dirty="0"/>
          </a:p>
        </p:txBody>
      </p:sp>
      <p:pic>
        <p:nvPicPr>
          <p:cNvPr id="6146" name="Picture 2"/>
          <p:cNvPicPr>
            <a:picLocks noGrp="1" noChangeAspect="1" noChangeArrowheads="1"/>
          </p:cNvPicPr>
          <p:nvPr>
            <p:ph idx="1"/>
          </p:nvPr>
        </p:nvPicPr>
        <p:blipFill>
          <a:blip r:embed="rId2"/>
          <a:srcRect/>
          <a:stretch>
            <a:fillRect/>
          </a:stretch>
        </p:blipFill>
        <p:spPr bwMode="auto">
          <a:xfrm>
            <a:off x="381000" y="1447800"/>
            <a:ext cx="8153400" cy="5268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Success factors by paradigm </a:t>
            </a:r>
            <a:endParaRPr lang="en-US" dirty="0"/>
          </a:p>
        </p:txBody>
      </p:sp>
      <p:pic>
        <p:nvPicPr>
          <p:cNvPr id="9218" name="Picture 2"/>
          <p:cNvPicPr>
            <a:picLocks noGrp="1" noChangeAspect="1" noChangeArrowheads="1"/>
          </p:cNvPicPr>
          <p:nvPr>
            <p:ph idx="1"/>
          </p:nvPr>
        </p:nvPicPr>
        <p:blipFill>
          <a:blip r:embed="rId2"/>
          <a:srcRect/>
          <a:stretch>
            <a:fillRect/>
          </a:stretch>
        </p:blipFill>
        <p:spPr bwMode="auto">
          <a:xfrm>
            <a:off x="304800" y="1143000"/>
            <a:ext cx="8628766" cy="571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The best practices of Agile Modeling.</a:t>
            </a:r>
            <a:endParaRPr lang="en-US" dirty="0"/>
          </a:p>
        </p:txBody>
      </p:sp>
      <p:pic>
        <p:nvPicPr>
          <p:cNvPr id="10242" name="Picture 2"/>
          <p:cNvPicPr>
            <a:picLocks noGrp="1" noChangeAspect="1" noChangeArrowheads="1"/>
          </p:cNvPicPr>
          <p:nvPr>
            <p:ph idx="1"/>
          </p:nvPr>
        </p:nvPicPr>
        <p:blipFill>
          <a:blip r:embed="rId2"/>
          <a:srcRect/>
          <a:stretch>
            <a:fillRect/>
          </a:stretch>
        </p:blipFill>
        <p:spPr bwMode="auto">
          <a:xfrm>
            <a:off x="380999" y="1219200"/>
            <a:ext cx="8763001" cy="5638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SCRUM</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a:t>
            </a:r>
            <a:endParaRPr lang="en-US" dirty="0"/>
          </a:p>
        </p:txBody>
      </p:sp>
      <p:sp>
        <p:nvSpPr>
          <p:cNvPr id="3" name="Content Placeholder 2"/>
          <p:cNvSpPr>
            <a:spLocks noGrp="1"/>
          </p:cNvSpPr>
          <p:nvPr>
            <p:ph idx="1"/>
          </p:nvPr>
        </p:nvSpPr>
        <p:spPr/>
        <p:txBody>
          <a:bodyPr>
            <a:normAutofit lnSpcReduction="10000"/>
          </a:bodyPr>
          <a:lstStyle/>
          <a:p>
            <a:r>
              <a:rPr lang="en-US" u="sng" dirty="0" smtClean="0">
                <a:hlinkClick r:id="rId2" tooltip="Iterative and incremental development"/>
              </a:rPr>
              <a:t>iterative, incremental</a:t>
            </a:r>
            <a:r>
              <a:rPr lang="en-US" dirty="0" smtClean="0"/>
              <a:t> framework for project management</a:t>
            </a:r>
          </a:p>
          <a:p>
            <a:r>
              <a:rPr lang="en-US" dirty="0" smtClean="0"/>
              <a:t>contains sets of practices and predefined roles:</a:t>
            </a:r>
          </a:p>
          <a:p>
            <a:pPr lvl="1"/>
            <a:r>
              <a:rPr lang="en-US" dirty="0" smtClean="0"/>
              <a:t>the “</a:t>
            </a:r>
            <a:r>
              <a:rPr lang="en-US" b="1" dirty="0" err="1" smtClean="0"/>
              <a:t>ScrumMaster</a:t>
            </a:r>
            <a:r>
              <a:rPr lang="en-US" dirty="0" smtClean="0"/>
              <a:t>”, who maintains the processes</a:t>
            </a:r>
          </a:p>
          <a:p>
            <a:pPr lvl="1"/>
            <a:r>
              <a:rPr lang="en-US" dirty="0" smtClean="0"/>
              <a:t>the “</a:t>
            </a:r>
            <a:r>
              <a:rPr lang="en-US" b="1" dirty="0" smtClean="0"/>
              <a:t>Product Owner</a:t>
            </a:r>
            <a:r>
              <a:rPr lang="en-US" dirty="0" smtClean="0"/>
              <a:t>”, who represents the stakeholders and the business</a:t>
            </a:r>
          </a:p>
          <a:p>
            <a:pPr lvl="1"/>
            <a:r>
              <a:rPr lang="en-US" dirty="0" smtClean="0"/>
              <a:t>the “</a:t>
            </a:r>
            <a:r>
              <a:rPr lang="en-US" b="1" dirty="0" smtClean="0"/>
              <a:t>Team</a:t>
            </a:r>
            <a:r>
              <a:rPr lang="en-US" dirty="0" smtClean="0"/>
              <a:t>”, a cross-functional group of about 7 people who do the actual analysis, design, implementation, testing, etc.</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Scrum Roles</a:t>
            </a:r>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t>Ancillary Scrum roles</a:t>
            </a:r>
          </a:p>
          <a:p>
            <a:pPr>
              <a:buNone/>
            </a:pPr>
            <a:r>
              <a:rPr lang="en-US" dirty="0" smtClean="0"/>
              <a:t>	The </a:t>
            </a:r>
            <a:r>
              <a:rPr lang="en-US" dirty="0" smtClean="0"/>
              <a:t>ancillary(additional) </a:t>
            </a:r>
            <a:r>
              <a:rPr lang="en-US" dirty="0" smtClean="0"/>
              <a:t>roles in Scrum teams are those with no formal role and infrequent involvement in the Scrum process—and must nonetheless be taken into account.</a:t>
            </a:r>
          </a:p>
          <a:p>
            <a:pPr marL="285750" indent="-285750">
              <a:buNone/>
            </a:pPr>
            <a:endParaRPr lang="en-US" sz="3600" b="1" dirty="0" smtClean="0"/>
          </a:p>
          <a:p>
            <a:pPr marL="685800" lvl="1"/>
            <a:r>
              <a:rPr lang="en-US" b="1" dirty="0" smtClean="0"/>
              <a:t>Users</a:t>
            </a:r>
            <a:br>
              <a:rPr lang="en-US" b="1" dirty="0" smtClean="0"/>
            </a:br>
            <a:r>
              <a:rPr lang="en-US" dirty="0" smtClean="0"/>
              <a:t>The software is being built for someone! If software is not used - much like 'the tree falling in a forest' riddle - was it ever written?</a:t>
            </a:r>
            <a:br>
              <a:rPr lang="en-US" dirty="0" smtClean="0"/>
            </a:br>
            <a:endParaRPr lang="en-US" dirty="0" smtClean="0"/>
          </a:p>
          <a:p>
            <a:pPr marL="685800" lvl="1"/>
            <a:r>
              <a:rPr lang="en-US" b="1" dirty="0" smtClean="0"/>
              <a:t>Stakeholders (customers, vendors)</a:t>
            </a:r>
            <a:br>
              <a:rPr lang="en-US" b="1" dirty="0" smtClean="0"/>
            </a:br>
            <a:r>
              <a:rPr lang="en-US" dirty="0" smtClean="0"/>
              <a:t>The people that will enable the project, but are only directly involved in the process at sprint reviews. </a:t>
            </a:r>
            <a:br>
              <a:rPr lang="en-US" dirty="0" smtClean="0"/>
            </a:br>
            <a:endParaRPr lang="en-US" dirty="0" smtClean="0"/>
          </a:p>
          <a:p>
            <a:pPr marL="685800" lvl="1"/>
            <a:r>
              <a:rPr lang="en-US" b="1" dirty="0" smtClean="0"/>
              <a:t>Managers</a:t>
            </a:r>
            <a:r>
              <a:rPr lang="en-US" dirty="0" smtClean="0"/>
              <a:t/>
            </a:r>
            <a:br>
              <a:rPr lang="en-US" dirty="0" smtClean="0"/>
            </a:br>
            <a:r>
              <a:rPr lang="en-US" dirty="0" smtClean="0"/>
              <a:t>People that will set up the environment for the product development organization.</a:t>
            </a: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Scrum Roles</a:t>
            </a:r>
            <a:endParaRPr lang="en-US" dirty="0"/>
          </a:p>
        </p:txBody>
      </p:sp>
      <p:sp>
        <p:nvSpPr>
          <p:cNvPr id="3" name="Content Placeholder 2"/>
          <p:cNvSpPr>
            <a:spLocks noGrp="1"/>
          </p:cNvSpPr>
          <p:nvPr>
            <p:ph idx="1"/>
          </p:nvPr>
        </p:nvSpPr>
        <p:spPr/>
        <p:txBody>
          <a:bodyPr>
            <a:noAutofit/>
          </a:bodyPr>
          <a:lstStyle/>
          <a:p>
            <a:r>
              <a:rPr lang="en-US" sz="2000" b="1" dirty="0" smtClean="0"/>
              <a:t>Core Scrum roles</a:t>
            </a:r>
          </a:p>
          <a:p>
            <a:r>
              <a:rPr lang="en-US" sz="2000" dirty="0" smtClean="0"/>
              <a:t>The core roles in Scrum teams are those committed to the project in the Scrum process—they are the ones producing the product (objective of the project).</a:t>
            </a:r>
          </a:p>
          <a:p>
            <a:r>
              <a:rPr lang="en-US" sz="2000" dirty="0" smtClean="0"/>
              <a:t>Product Owner</a:t>
            </a:r>
          </a:p>
          <a:p>
            <a:pPr lvl="1"/>
            <a:r>
              <a:rPr lang="en-US" sz="2000" dirty="0" smtClean="0"/>
              <a:t>represents the </a:t>
            </a:r>
            <a:r>
              <a:rPr lang="en-US" sz="2000" dirty="0" smtClean="0">
                <a:hlinkClick r:id="rId2"/>
              </a:rPr>
              <a:t>voice of the customer</a:t>
            </a:r>
            <a:r>
              <a:rPr lang="en-US" sz="2000" dirty="0" smtClean="0"/>
              <a:t> and is accountable for ensuring that the Team delivers value to the business. </a:t>
            </a:r>
          </a:p>
          <a:p>
            <a:pPr lvl="1"/>
            <a:r>
              <a:rPr lang="en-US" sz="2000" dirty="0" smtClean="0"/>
              <a:t>writes customer-centric items </a:t>
            </a:r>
            <a:r>
              <a:rPr lang="en-US" sz="2000" dirty="0" smtClean="0"/>
              <a:t>(typically user</a:t>
            </a:r>
            <a:r>
              <a:rPr lang="en-US" sz="2000" dirty="0" smtClean="0">
                <a:hlinkClick r:id="rId3" tooltip="User story"/>
              </a:rPr>
              <a:t> </a:t>
            </a:r>
            <a:r>
              <a:rPr lang="en-US" sz="2000" dirty="0" smtClean="0">
                <a:hlinkClick r:id="rId3" tooltip="User story"/>
              </a:rPr>
              <a:t>stories</a:t>
            </a:r>
            <a:r>
              <a:rPr lang="en-US" sz="2000" dirty="0" smtClean="0"/>
              <a:t>), prioritizes them, and adds them to the </a:t>
            </a:r>
            <a:r>
              <a:rPr lang="en-US" sz="2000" dirty="0" smtClean="0">
                <a:hlinkClick r:id="rId4"/>
              </a:rPr>
              <a:t>product </a:t>
            </a:r>
            <a:r>
              <a:rPr lang="en-US" sz="2000" dirty="0" smtClean="0">
                <a:hlinkClick r:id="rId4"/>
              </a:rPr>
              <a:t>backlog</a:t>
            </a:r>
            <a:r>
              <a:rPr lang="en-US" sz="2000" dirty="0" smtClean="0"/>
              <a:t>(access). </a:t>
            </a:r>
            <a:r>
              <a:rPr lang="en-US" sz="2000" dirty="0" smtClean="0"/>
              <a:t>Scrum teams should have one Product Owner, and while they may also be a member of the Development Team, it is recommended that this role not be combined with that of </a:t>
            </a:r>
            <a:r>
              <a:rPr lang="en-US" sz="2000" dirty="0" err="1" smtClean="0"/>
              <a:t>ScrumMaster</a:t>
            </a:r>
            <a:r>
              <a:rPr lang="en-US" sz="2000" dirty="0" smtClean="0"/>
              <a:t>.</a:t>
            </a:r>
          </a:p>
          <a:p>
            <a:pPr lvl="1">
              <a:buNone/>
            </a:pPr>
            <a:endParaRPr lang="en-US" sz="16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gile_Software_Development_methodology.jpg"/>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Scrum Roles</a:t>
            </a:r>
            <a:endParaRPr lang="en-US" dirty="0"/>
          </a:p>
        </p:txBody>
      </p:sp>
      <p:sp>
        <p:nvSpPr>
          <p:cNvPr id="3" name="Content Placeholder 2"/>
          <p:cNvSpPr>
            <a:spLocks noGrp="1"/>
          </p:cNvSpPr>
          <p:nvPr>
            <p:ph idx="1"/>
          </p:nvPr>
        </p:nvSpPr>
        <p:spPr/>
        <p:txBody>
          <a:bodyPr>
            <a:noAutofit/>
          </a:bodyPr>
          <a:lstStyle/>
          <a:p>
            <a:r>
              <a:rPr lang="en-US" sz="2000" dirty="0" smtClean="0"/>
              <a:t>Team</a:t>
            </a:r>
          </a:p>
          <a:p>
            <a:pPr lvl="1"/>
            <a:r>
              <a:rPr lang="en-US" sz="2000" dirty="0" smtClean="0"/>
              <a:t>The Team is responsible for delivering the product. </a:t>
            </a:r>
          </a:p>
          <a:p>
            <a:pPr lvl="1"/>
            <a:r>
              <a:rPr lang="en-US" sz="2000" dirty="0" smtClean="0"/>
              <a:t> 5–9 people with cross-functional skills who do the actual work (</a:t>
            </a:r>
            <a:r>
              <a:rPr lang="en-US" sz="2000" dirty="0" err="1" smtClean="0"/>
              <a:t>analyse</a:t>
            </a:r>
            <a:r>
              <a:rPr lang="en-US" sz="2000" dirty="0" smtClean="0"/>
              <a:t>, design, develop, test, technical communication, document, etc.). It is recommended that the Team be self-organizing and self-led, but often work with some form of project or team management.</a:t>
            </a:r>
          </a:p>
          <a:p>
            <a:r>
              <a:rPr lang="en-US" sz="2000" dirty="0" err="1" smtClean="0"/>
              <a:t>ScrumMaster</a:t>
            </a:r>
            <a:endParaRPr lang="en-US" sz="2000" dirty="0" smtClean="0"/>
          </a:p>
          <a:p>
            <a:pPr lvl="1"/>
            <a:r>
              <a:rPr lang="en-US" sz="2000" dirty="0" smtClean="0"/>
              <a:t>who is accountable for removing </a:t>
            </a:r>
            <a:r>
              <a:rPr lang="en-US" sz="2000" dirty="0" smtClean="0"/>
              <a:t>impediments(hurdles) </a:t>
            </a:r>
            <a:r>
              <a:rPr lang="en-US" sz="2000" dirty="0" smtClean="0"/>
              <a:t>to the ability of the team to deliver the sprint goal/deliverables. </a:t>
            </a:r>
          </a:p>
          <a:p>
            <a:pPr lvl="1"/>
            <a:r>
              <a:rPr lang="en-US" sz="2000" dirty="0" smtClean="0"/>
              <a:t>not the team leader but acts as a buffer between the team and any distracting influences. </a:t>
            </a:r>
          </a:p>
          <a:p>
            <a:pPr lvl="1"/>
            <a:r>
              <a:rPr lang="en-US" sz="2000" dirty="0" smtClean="0"/>
              <a:t>ensures that the Scrum process is used as intended. </a:t>
            </a:r>
          </a:p>
          <a:p>
            <a:pPr lvl="1"/>
            <a:r>
              <a:rPr lang="en-US" sz="2000" dirty="0" smtClean="0"/>
              <a:t>enforcer of rules. </a:t>
            </a:r>
            <a:endParaRPr lang="en-US" sz="20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Scrum process flow</a:t>
            </a:r>
            <a:endParaRPr lang="en-US" dirty="0"/>
          </a:p>
        </p:txBody>
      </p:sp>
      <p:pic>
        <p:nvPicPr>
          <p:cNvPr id="4" name="Picture 4" descr="800px-Scrum_process"/>
          <p:cNvPicPr>
            <a:picLocks noGrp="1" noChangeAspect="1" noChangeArrowheads="1"/>
          </p:cNvPicPr>
          <p:nvPr>
            <p:ph idx="1"/>
          </p:nvPr>
        </p:nvPicPr>
        <p:blipFill>
          <a:blip r:embed="rId2"/>
          <a:srcRect/>
          <a:stretch>
            <a:fillRect/>
          </a:stretch>
        </p:blipFill>
        <p:spPr bwMode="auto">
          <a:xfrm>
            <a:off x="0" y="1524000"/>
            <a:ext cx="9144000" cy="457200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Scrum process flow</a:t>
            </a:r>
            <a:endParaRPr lang="en-US" dirty="0"/>
          </a:p>
        </p:txBody>
      </p:sp>
      <p:sp>
        <p:nvSpPr>
          <p:cNvPr id="3" name="Content Placeholder 2"/>
          <p:cNvSpPr>
            <a:spLocks noGrp="1"/>
          </p:cNvSpPr>
          <p:nvPr>
            <p:ph idx="1"/>
          </p:nvPr>
        </p:nvSpPr>
        <p:spPr/>
        <p:txBody>
          <a:bodyPr>
            <a:normAutofit fontScale="62500" lnSpcReduction="20000"/>
          </a:bodyPr>
          <a:lstStyle/>
          <a:p>
            <a:pPr marL="609600" indent="-609600">
              <a:buFontTx/>
              <a:buNone/>
            </a:pPr>
            <a:endParaRPr lang="en-US" dirty="0" smtClean="0"/>
          </a:p>
          <a:p>
            <a:pPr marL="609600" indent="-609600">
              <a:buFontTx/>
              <a:buAutoNum type="arabicPeriod"/>
            </a:pPr>
            <a:r>
              <a:rPr lang="en-US" sz="3600" b="1" dirty="0" smtClean="0"/>
              <a:t>Planning</a:t>
            </a:r>
            <a:r>
              <a:rPr lang="en-US" sz="3600" dirty="0" smtClean="0"/>
              <a:t/>
            </a:r>
            <a:br>
              <a:rPr lang="en-US" sz="3600" dirty="0" smtClean="0"/>
            </a:br>
            <a:r>
              <a:rPr lang="en-US" dirty="0" smtClean="0"/>
              <a:t>Product owner and team decide which stories are actually feasible to be moved from the Product backlog to the Sprint backlog.</a:t>
            </a:r>
            <a:r>
              <a:rPr lang="en-US" sz="3600" dirty="0" smtClean="0"/>
              <a:t>  </a:t>
            </a:r>
            <a:br>
              <a:rPr lang="en-US" sz="3600" dirty="0" smtClean="0"/>
            </a:br>
            <a:endParaRPr lang="en-US" sz="3600" dirty="0" smtClean="0"/>
          </a:p>
          <a:p>
            <a:pPr marL="609600" indent="-609600">
              <a:buFontTx/>
              <a:buAutoNum type="arabicPeriod"/>
            </a:pPr>
            <a:r>
              <a:rPr lang="en-US" sz="3600" b="1" dirty="0" smtClean="0"/>
              <a:t>Sprint</a:t>
            </a:r>
            <a:r>
              <a:rPr lang="en-US" sz="3600" dirty="0" smtClean="0"/>
              <a:t/>
            </a:r>
            <a:br>
              <a:rPr lang="en-US" sz="3600" dirty="0" smtClean="0"/>
            </a:br>
            <a:r>
              <a:rPr lang="en-US" dirty="0" smtClean="0"/>
              <a:t>The team is left alone to perform the user stories which it has committed itself in the planning meeting.  The product owner may attend the “daily scrums” if a granular status update is desired. </a:t>
            </a:r>
            <a:br>
              <a:rPr lang="en-US" dirty="0" smtClean="0"/>
            </a:br>
            <a:endParaRPr lang="en-US" dirty="0" smtClean="0"/>
          </a:p>
          <a:p>
            <a:pPr marL="609600" indent="-609600">
              <a:buFontTx/>
              <a:buAutoNum type="arabicPeriod"/>
            </a:pPr>
            <a:r>
              <a:rPr lang="en-US" sz="3600" b="1" dirty="0" smtClean="0"/>
              <a:t>Review</a:t>
            </a:r>
            <a:r>
              <a:rPr lang="en-US" sz="3600" dirty="0" smtClean="0"/>
              <a:t/>
            </a:r>
            <a:br>
              <a:rPr lang="en-US" sz="3600" dirty="0" smtClean="0"/>
            </a:br>
            <a:r>
              <a:rPr lang="en-US" dirty="0" smtClean="0"/>
              <a:t>The team presents its work and verifies what it has done indeed satisfies the utmost desires of the product owner.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Agile </a:t>
            </a:r>
            <a:r>
              <a:rPr lang="en-US" b="1" dirty="0" smtClean="0"/>
              <a:t>Manifesto</a:t>
            </a:r>
            <a:endParaRPr lang="en-US" dirty="0"/>
          </a:p>
        </p:txBody>
      </p:sp>
      <p:sp>
        <p:nvSpPr>
          <p:cNvPr id="3" name="Content Placeholder 2"/>
          <p:cNvSpPr>
            <a:spLocks noGrp="1"/>
          </p:cNvSpPr>
          <p:nvPr>
            <p:ph idx="1"/>
          </p:nvPr>
        </p:nvSpPr>
        <p:spPr/>
        <p:txBody>
          <a:bodyPr/>
          <a:lstStyle/>
          <a:p>
            <a:r>
              <a:rPr lang="en-US" b="1" dirty="0"/>
              <a:t>Individuals and interactions</a:t>
            </a:r>
            <a:r>
              <a:rPr lang="en-US" dirty="0"/>
              <a:t> over processes and </a:t>
            </a:r>
            <a:r>
              <a:rPr lang="en-US" dirty="0" smtClean="0"/>
              <a:t>tools</a:t>
            </a:r>
          </a:p>
          <a:p>
            <a:r>
              <a:rPr lang="en-US" b="1" dirty="0" smtClean="0"/>
              <a:t>Working </a:t>
            </a:r>
            <a:r>
              <a:rPr lang="en-US" b="1" dirty="0"/>
              <a:t>software</a:t>
            </a:r>
            <a:r>
              <a:rPr lang="en-US" dirty="0"/>
              <a:t> over comprehensive </a:t>
            </a:r>
            <a:r>
              <a:rPr lang="en-US" dirty="0" smtClean="0"/>
              <a:t>documentation</a:t>
            </a:r>
          </a:p>
          <a:p>
            <a:r>
              <a:rPr lang="en-US" b="1" dirty="0" smtClean="0"/>
              <a:t>Customer </a:t>
            </a:r>
            <a:r>
              <a:rPr lang="en-US" b="1" dirty="0"/>
              <a:t>collaboration</a:t>
            </a:r>
            <a:r>
              <a:rPr lang="en-US" dirty="0"/>
              <a:t> over contract </a:t>
            </a:r>
            <a:r>
              <a:rPr lang="en-US" dirty="0" smtClean="0"/>
              <a:t>negotiation</a:t>
            </a:r>
          </a:p>
          <a:p>
            <a:r>
              <a:rPr lang="en-US" b="1" dirty="0" smtClean="0"/>
              <a:t>Responding </a:t>
            </a:r>
            <a:r>
              <a:rPr lang="en-US" b="1" dirty="0"/>
              <a:t>to change</a:t>
            </a:r>
            <a:r>
              <a:rPr lang="en-US" dirty="0"/>
              <a:t> over following a plan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Agile </a:t>
            </a:r>
            <a:r>
              <a:rPr lang="en-US" b="1" dirty="0" smtClean="0"/>
              <a:t>Manifesto - </a:t>
            </a:r>
            <a:r>
              <a:rPr lang="en-US" sz="3200" dirty="0" smtClean="0"/>
              <a:t>1</a:t>
            </a:r>
            <a:endParaRPr lang="en-US" sz="3200" dirty="0"/>
          </a:p>
        </p:txBody>
      </p:sp>
      <p:sp>
        <p:nvSpPr>
          <p:cNvPr id="3" name="Content Placeholder 2"/>
          <p:cNvSpPr>
            <a:spLocks noGrp="1"/>
          </p:cNvSpPr>
          <p:nvPr>
            <p:ph idx="1"/>
          </p:nvPr>
        </p:nvSpPr>
        <p:spPr/>
        <p:txBody>
          <a:bodyPr>
            <a:normAutofit fontScale="92500"/>
          </a:bodyPr>
          <a:lstStyle/>
          <a:p>
            <a:pPr marL="182880" indent="0">
              <a:spcBef>
                <a:spcPts val="0"/>
              </a:spcBef>
            </a:pPr>
            <a:r>
              <a:rPr lang="en-US" sz="2400" dirty="0"/>
              <a:t>Individuals and Interactions – in agile development, self-organization and motivation are important, as are interactions like co-location and pair programming.</a:t>
            </a:r>
            <a:br>
              <a:rPr lang="en-US" sz="2400" dirty="0"/>
            </a:br>
            <a:endParaRPr lang="en-US" sz="2400" dirty="0" smtClean="0"/>
          </a:p>
          <a:p>
            <a:pPr marL="182880" indent="0">
              <a:spcBef>
                <a:spcPts val="0"/>
              </a:spcBef>
            </a:pPr>
            <a:r>
              <a:rPr lang="en-US" sz="2400" dirty="0" smtClean="0"/>
              <a:t>Working software – working software will be more useful and welcome than just presenting documents to clients in meetings.</a:t>
            </a:r>
            <a:br>
              <a:rPr lang="en-US" sz="2400" dirty="0" smtClean="0"/>
            </a:br>
            <a:endParaRPr lang="en-US" sz="2400" dirty="0" smtClean="0"/>
          </a:p>
          <a:p>
            <a:pPr marL="182880" indent="0">
              <a:spcBef>
                <a:spcPts val="0"/>
              </a:spcBef>
            </a:pPr>
            <a:r>
              <a:rPr lang="en-US" sz="2400" dirty="0" smtClean="0"/>
              <a:t>Customer </a:t>
            </a:r>
            <a:r>
              <a:rPr lang="en-US" sz="2400" dirty="0"/>
              <a:t>collaboration – requirements cannot be fully collected at the beginning of the software development cycle, therefore continuous customer or stakeholder involvement is very important.</a:t>
            </a:r>
            <a:br>
              <a:rPr lang="en-US" sz="2400" dirty="0"/>
            </a:br>
            <a:endParaRPr lang="en-US" sz="2400" dirty="0" smtClean="0"/>
          </a:p>
          <a:p>
            <a:pPr marL="182880" indent="0">
              <a:spcBef>
                <a:spcPts val="0"/>
              </a:spcBef>
            </a:pPr>
            <a:r>
              <a:rPr lang="en-US" sz="2400" dirty="0" smtClean="0"/>
              <a:t>Responding </a:t>
            </a:r>
            <a:r>
              <a:rPr lang="en-US" sz="2400" dirty="0"/>
              <a:t>to change – agile development is focused on quick responses to change and continuous development</a:t>
            </a:r>
            <a:r>
              <a:rPr lang="en-US" sz="2400" dirty="0" smtClean="0"/>
              <a:t>.</a:t>
            </a:r>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Agile Manifesto - Twelve principles </a:t>
            </a:r>
            <a:endParaRPr lang="en-US" dirty="0"/>
          </a:p>
        </p:txBody>
      </p:sp>
      <p:sp>
        <p:nvSpPr>
          <p:cNvPr id="3" name="Content Placeholder 2"/>
          <p:cNvSpPr>
            <a:spLocks noGrp="1"/>
          </p:cNvSpPr>
          <p:nvPr>
            <p:ph idx="1"/>
          </p:nvPr>
        </p:nvSpPr>
        <p:spPr/>
        <p:txBody>
          <a:bodyPr>
            <a:normAutofit fontScale="85000" lnSpcReduction="20000"/>
          </a:bodyPr>
          <a:lstStyle/>
          <a:p>
            <a:r>
              <a:rPr lang="en-US" dirty="0"/>
              <a:t>Customer satisfaction by rapid delivery of useful software</a:t>
            </a:r>
          </a:p>
          <a:p>
            <a:r>
              <a:rPr lang="en-US" dirty="0"/>
              <a:t>Welcome changing requirements, even late in development</a:t>
            </a:r>
          </a:p>
          <a:p>
            <a:r>
              <a:rPr lang="en-US" dirty="0"/>
              <a:t>Working software is delivered frequently (weeks rather than months)</a:t>
            </a:r>
          </a:p>
          <a:p>
            <a:r>
              <a:rPr lang="en-US" dirty="0"/>
              <a:t>Working software is the principal measure of progress</a:t>
            </a:r>
          </a:p>
          <a:p>
            <a:r>
              <a:rPr lang="en-US" dirty="0"/>
              <a:t>Sustainable development, able to maintain a constant pace</a:t>
            </a:r>
          </a:p>
          <a:p>
            <a:r>
              <a:rPr lang="en-US" dirty="0"/>
              <a:t>Close, daily co-operation between business people and </a:t>
            </a:r>
            <a:r>
              <a:rPr lang="en-US" dirty="0" smtClean="0"/>
              <a:t>developers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Agile Manifesto - Twelve principles -II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Face-to-face </a:t>
            </a:r>
            <a:r>
              <a:rPr lang="en-US" dirty="0"/>
              <a:t>conversation is the best form of communication (co-location)</a:t>
            </a:r>
          </a:p>
          <a:p>
            <a:r>
              <a:rPr lang="en-US" dirty="0"/>
              <a:t>Projects are built around motivated individuals, who should be trusted</a:t>
            </a:r>
          </a:p>
          <a:p>
            <a:r>
              <a:rPr lang="en-US" dirty="0"/>
              <a:t>Continuous attention to technical excellence and good design</a:t>
            </a:r>
          </a:p>
          <a:p>
            <a:r>
              <a:rPr lang="en-US" dirty="0"/>
              <a:t>Simplicity</a:t>
            </a:r>
          </a:p>
          <a:p>
            <a:r>
              <a:rPr lang="en-US" dirty="0"/>
              <a:t>Self-organizing teams</a:t>
            </a:r>
          </a:p>
          <a:p>
            <a:r>
              <a:rPr lang="en-US" dirty="0"/>
              <a:t>Regular adaptation to changing circumstances</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Agile Model </a:t>
            </a:r>
            <a:r>
              <a:rPr lang="en-US" dirty="0"/>
              <a:t>Driven Development </a:t>
            </a:r>
            <a:r>
              <a:rPr lang="en-US" dirty="0" smtClean="0"/>
              <a:t>(AMDD</a:t>
            </a:r>
            <a:r>
              <a:rPr lang="en-US" dirty="0"/>
              <a:t>)</a:t>
            </a:r>
          </a:p>
        </p:txBody>
      </p:sp>
      <p:sp>
        <p:nvSpPr>
          <p:cNvPr id="3" name="Content Placeholder 2"/>
          <p:cNvSpPr>
            <a:spLocks noGrp="1"/>
          </p:cNvSpPr>
          <p:nvPr>
            <p:ph idx="1"/>
          </p:nvPr>
        </p:nvSpPr>
        <p:spPr/>
        <p:txBody>
          <a:bodyPr/>
          <a:lstStyle/>
          <a:p>
            <a:r>
              <a:rPr lang="en-US" dirty="0" smtClean="0"/>
              <a:t>MDD-approach </a:t>
            </a:r>
            <a:r>
              <a:rPr lang="en-US" dirty="0"/>
              <a:t>to software development where extensive models are created before source code is written</a:t>
            </a:r>
            <a:r>
              <a:rPr lang="en-US" dirty="0" smtClean="0"/>
              <a:t>.</a:t>
            </a:r>
          </a:p>
          <a:p>
            <a:r>
              <a:rPr lang="en-US" dirty="0" smtClean="0"/>
              <a:t>AMDD - small</a:t>
            </a:r>
            <a:r>
              <a:rPr lang="en-US" dirty="0"/>
              <a:t>, co-located team</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TotalTime>
  <Words>595</Words>
  <Application>Microsoft Office PowerPoint</Application>
  <PresentationFormat>On-screen Show (4:3)</PresentationFormat>
  <Paragraphs>154</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Agile software development</vt:lpstr>
      <vt:lpstr>Agile software development</vt:lpstr>
      <vt:lpstr> Predecessors </vt:lpstr>
      <vt:lpstr>Slide 4</vt:lpstr>
      <vt:lpstr>Agile Manifesto</vt:lpstr>
      <vt:lpstr>Agile Manifesto - 1</vt:lpstr>
      <vt:lpstr>Agile Manifesto - Twelve principles </vt:lpstr>
      <vt:lpstr>Agile Manifesto - Twelve principles -II </vt:lpstr>
      <vt:lpstr>Agile Model Driven Development (AMDD)</vt:lpstr>
      <vt:lpstr>You'll work with a range of stakeholders</vt:lpstr>
      <vt:lpstr>AMDD lifecycle: Modeling activities in SDLC</vt:lpstr>
      <vt:lpstr>AMDD Through the Agile Development Lifecycle.</vt:lpstr>
      <vt:lpstr>Agile requirements change management process</vt:lpstr>
      <vt:lpstr>Why Should You Do Some Initial Agile Requirements Envisioning?</vt:lpstr>
      <vt:lpstr>Why Should You Do Some Initial Agile Requirements Envisioning? - II</vt:lpstr>
      <vt:lpstr>What Should You Model Initially?</vt:lpstr>
      <vt:lpstr>Usage Model</vt:lpstr>
      <vt:lpstr>Usage Model - II</vt:lpstr>
      <vt:lpstr>Usage Model - III</vt:lpstr>
      <vt:lpstr>Usage Model - IV</vt:lpstr>
      <vt:lpstr>Domain Model</vt:lpstr>
      <vt:lpstr>User Interface Model</vt:lpstr>
      <vt:lpstr>User Interface Model</vt:lpstr>
      <vt:lpstr>User Interface Model</vt:lpstr>
      <vt:lpstr>User Interface Model</vt:lpstr>
      <vt:lpstr>What Modeling Tools Should You Use?</vt:lpstr>
      <vt:lpstr>How Much Initial Requirements Envisioning Should You Do?</vt:lpstr>
      <vt:lpstr>The value of modeling</vt:lpstr>
      <vt:lpstr>Why You Don't Need, Nor Want, Details Up Front</vt:lpstr>
      <vt:lpstr>Why You Don't Need, Nor Want, Details Up Front - II</vt:lpstr>
      <vt:lpstr>When Does it Make Sense to do a lot of Requirements Envisioning?</vt:lpstr>
      <vt:lpstr>Are People Actually Doing This?</vt:lpstr>
      <vt:lpstr>Primary approaches to modeling.</vt:lpstr>
      <vt:lpstr>Success factors by paradigm </vt:lpstr>
      <vt:lpstr> The best practices of Agile Modeling.</vt:lpstr>
      <vt:lpstr>SCRUM</vt:lpstr>
      <vt:lpstr>Intro</vt:lpstr>
      <vt:lpstr>Scrum Roles</vt:lpstr>
      <vt:lpstr>Scrum Roles</vt:lpstr>
      <vt:lpstr>Scrum Roles</vt:lpstr>
      <vt:lpstr>Scrum process flow</vt:lpstr>
      <vt:lpstr>Scrum process flow</vt:lpstr>
    </vt:vector>
  </TitlesOfParts>
  <Company>UOS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UOS</dc:creator>
  <cp:lastModifiedBy>idrees</cp:lastModifiedBy>
  <cp:revision>42</cp:revision>
  <dcterms:created xsi:type="dcterms:W3CDTF">2011-04-18T07:48:05Z</dcterms:created>
  <dcterms:modified xsi:type="dcterms:W3CDTF">2014-07-04T05:09:46Z</dcterms:modified>
</cp:coreProperties>
</file>