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F710-923C-48EB-8FA5-267903056751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E7997-EBA7-4E6D-818F-C94D9B50BE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057399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Chapter 8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Statement-Level Control Structure</a:t>
            </a: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Multiple-Selection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The multiple-</a:t>
            </a:r>
            <a:r>
              <a:rPr lang="en-US" dirty="0" err="1" smtClean="0"/>
              <a:t>selectionstatement</a:t>
            </a:r>
            <a:r>
              <a:rPr lang="en-US" dirty="0" smtClean="0"/>
              <a:t> allows the selection of one of any number of statements or statement groups. It is, therefore, a generalization of a selector. In fact, two-way selectors can be built with a multiple selector.</a:t>
            </a:r>
          </a:p>
          <a:p>
            <a:pPr algn="just">
              <a:buNone/>
            </a:pPr>
            <a:r>
              <a:rPr lang="en-US" b="1" dirty="0" smtClean="0"/>
              <a:t>Design Issues:</a:t>
            </a:r>
          </a:p>
          <a:p>
            <a:pPr algn="just">
              <a:buNone/>
            </a:pPr>
            <a:r>
              <a:rPr lang="en-US" dirty="0" smtClean="0"/>
              <a:t>1. What is the form and type of the control </a:t>
            </a:r>
          </a:p>
          <a:p>
            <a:pPr algn="just">
              <a:buNone/>
            </a:pPr>
            <a:r>
              <a:rPr lang="en-US" dirty="0" smtClean="0"/>
              <a:t>    expression?</a:t>
            </a:r>
          </a:p>
          <a:p>
            <a:pPr algn="just">
              <a:buNone/>
            </a:pPr>
            <a:r>
              <a:rPr lang="en-US" dirty="0" smtClean="0"/>
              <a:t>2. What segments are selectable (single, </a:t>
            </a:r>
          </a:p>
          <a:p>
            <a:pPr algn="just">
              <a:buNone/>
            </a:pPr>
            <a:r>
              <a:rPr lang="en-US" dirty="0" smtClean="0"/>
              <a:t>    compound, sequential)?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Is the entire construct encapsulated?</a:t>
            </a:r>
          </a:p>
          <a:p>
            <a:pPr>
              <a:buNone/>
            </a:pPr>
            <a:r>
              <a:rPr lang="en-US" dirty="0" smtClean="0"/>
              <a:t>4. Is execution flow through the structure restricted to include just a single selectable segment?</a:t>
            </a:r>
          </a:p>
          <a:p>
            <a:pPr>
              <a:buNone/>
            </a:pPr>
            <a:r>
              <a:rPr lang="en-US" dirty="0" smtClean="0"/>
              <a:t>5. What is done about unrepresented expression</a:t>
            </a:r>
          </a:p>
          <a:p>
            <a:pPr>
              <a:buNone/>
            </a:pPr>
            <a:r>
              <a:rPr lang="en-US" dirty="0" smtClean="0"/>
              <a:t>    values?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Consider the following example:</a:t>
            </a:r>
          </a:p>
          <a:p>
            <a:pPr>
              <a:buNone/>
            </a:pPr>
            <a:r>
              <a:rPr lang="en-US" dirty="0" smtClean="0"/>
              <a:t>Switch (index)   {</a:t>
            </a:r>
          </a:p>
          <a:p>
            <a:pPr>
              <a:buNone/>
            </a:pPr>
            <a:r>
              <a:rPr lang="en-US" dirty="0" smtClean="0"/>
              <a:t>	case 1:</a:t>
            </a:r>
          </a:p>
          <a:p>
            <a:pPr>
              <a:buNone/>
            </a:pPr>
            <a:r>
              <a:rPr lang="en-US" dirty="0" smtClean="0"/>
              <a:t>	case 3: odd += 1;</a:t>
            </a:r>
          </a:p>
          <a:p>
            <a:pPr>
              <a:buNone/>
            </a:pPr>
            <a:r>
              <a:rPr lang="en-US" dirty="0" smtClean="0"/>
              <a:t>		     </a:t>
            </a:r>
            <a:r>
              <a:rPr lang="en-US" dirty="0" err="1" smtClean="0"/>
              <a:t>sumodd</a:t>
            </a:r>
            <a:r>
              <a:rPr lang="en-US" dirty="0" smtClean="0"/>
              <a:t> += index;</a:t>
            </a:r>
          </a:p>
          <a:p>
            <a:pPr>
              <a:buNone/>
            </a:pPr>
            <a:r>
              <a:rPr lang="en-US" dirty="0" smtClean="0"/>
              <a:t>	case  2:</a:t>
            </a:r>
          </a:p>
          <a:p>
            <a:pPr>
              <a:buNone/>
            </a:pPr>
            <a:r>
              <a:rPr lang="en-US" dirty="0" smtClean="0"/>
              <a:t>	case 4: even += 1;</a:t>
            </a:r>
          </a:p>
          <a:p>
            <a:pPr>
              <a:buNone/>
            </a:pPr>
            <a:r>
              <a:rPr lang="en-US" dirty="0" smtClean="0"/>
              <a:t>		      </a:t>
            </a:r>
            <a:r>
              <a:rPr lang="en-US" dirty="0" err="1" smtClean="0"/>
              <a:t>sumeven</a:t>
            </a:r>
            <a:r>
              <a:rPr lang="en-US" dirty="0" smtClean="0"/>
              <a:t> += index;</a:t>
            </a:r>
          </a:p>
          <a:p>
            <a:pPr>
              <a:buNone/>
            </a:pPr>
            <a:r>
              <a:rPr lang="en-US" dirty="0" smtClean="0"/>
              <a:t>	default : </a:t>
            </a:r>
            <a:r>
              <a:rPr lang="en-US" dirty="0" err="1" smtClean="0"/>
              <a:t>printf</a:t>
            </a:r>
            <a:r>
              <a:rPr lang="en-US" dirty="0" smtClean="0"/>
              <a:t>("Error in switch, index = %d\n", index);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This code prints the error message on every execution.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An </a:t>
            </a:r>
            <a:r>
              <a:rPr lang="en-US" b="1" dirty="0" smtClean="0"/>
              <a:t>iterative statement</a:t>
            </a:r>
            <a:r>
              <a:rPr lang="en-US" dirty="0" smtClean="0"/>
              <a:t> is one that causes a statement or collection of statements to be executed zero, one, or more times. An iterative statement is often called a loop.</a:t>
            </a:r>
          </a:p>
          <a:p>
            <a:pPr>
              <a:buNone/>
            </a:pPr>
            <a:r>
              <a:rPr lang="en-US" dirty="0" smtClean="0"/>
              <a:t>General design Issues for iteration control </a:t>
            </a:r>
          </a:p>
          <a:p>
            <a:pPr>
              <a:buNone/>
            </a:pPr>
            <a:r>
              <a:rPr lang="en-US" dirty="0" smtClean="0"/>
              <a:t>  statements:</a:t>
            </a:r>
          </a:p>
          <a:p>
            <a:pPr>
              <a:buNone/>
            </a:pPr>
            <a:r>
              <a:rPr lang="en-US" dirty="0" smtClean="0"/>
              <a:t>    1. How is iteration controlled?</a:t>
            </a:r>
          </a:p>
          <a:p>
            <a:pPr>
              <a:buNone/>
            </a:pPr>
            <a:r>
              <a:rPr lang="en-US" dirty="0" smtClean="0"/>
              <a:t>    2. Where is the control mechanism in the loop?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Counter-Controlled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A counting iterative control statement has a variable, called the </a:t>
            </a:r>
            <a:r>
              <a:rPr lang="en-US" b="1" dirty="0" smtClean="0"/>
              <a:t>loop variable</a:t>
            </a:r>
            <a:r>
              <a:rPr lang="en-US" dirty="0" smtClean="0"/>
              <a:t>, in which the count value is maintained. It also includes some means of specifying the </a:t>
            </a:r>
            <a:r>
              <a:rPr lang="en-US" b="1" dirty="0" smtClean="0"/>
              <a:t>initial</a:t>
            </a:r>
            <a:r>
              <a:rPr lang="en-US" dirty="0" smtClean="0"/>
              <a:t> and </a:t>
            </a:r>
            <a:r>
              <a:rPr lang="en-US" b="1" dirty="0" smtClean="0"/>
              <a:t>terminal</a:t>
            </a:r>
            <a:r>
              <a:rPr lang="en-US" dirty="0" smtClean="0"/>
              <a:t> values of the loop variable, and the difference between sequential loop variable values, often called the </a:t>
            </a:r>
            <a:r>
              <a:rPr lang="en-US" b="1" dirty="0" smtClean="0"/>
              <a:t>step size</a:t>
            </a:r>
            <a:r>
              <a:rPr lang="en-US" dirty="0" smtClean="0"/>
              <a:t>. The </a:t>
            </a:r>
            <a:r>
              <a:rPr lang="en-US" b="1" dirty="0" smtClean="0"/>
              <a:t>initial</a:t>
            </a:r>
            <a:r>
              <a:rPr lang="en-US" dirty="0" smtClean="0"/>
              <a:t>, </a:t>
            </a:r>
            <a:r>
              <a:rPr lang="en-US" b="1" dirty="0" smtClean="0"/>
              <a:t>terminal</a:t>
            </a:r>
            <a:r>
              <a:rPr lang="en-US" dirty="0" smtClean="0"/>
              <a:t>, and step size specifications of a loop are called the </a:t>
            </a:r>
            <a:r>
              <a:rPr lang="en-US" b="1" dirty="0" smtClean="0"/>
              <a:t>loop </a:t>
            </a:r>
          </a:p>
          <a:p>
            <a:pPr>
              <a:buNone/>
            </a:pPr>
            <a:r>
              <a:rPr lang="en-US" b="1" dirty="0" smtClean="0"/>
              <a:t>parameters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Design Issues:</a:t>
            </a:r>
          </a:p>
          <a:p>
            <a:pPr>
              <a:buNone/>
            </a:pPr>
            <a:r>
              <a:rPr lang="en-US" dirty="0" smtClean="0"/>
              <a:t>1. What is the type and scope of the loop </a:t>
            </a:r>
            <a:r>
              <a:rPr lang="en-US" dirty="0" err="1" smtClean="0"/>
              <a:t>var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2. What is the value of the loop </a:t>
            </a:r>
            <a:r>
              <a:rPr lang="en-US" dirty="0" err="1" smtClean="0"/>
              <a:t>var</a:t>
            </a:r>
            <a:r>
              <a:rPr lang="en-US" dirty="0" smtClean="0"/>
              <a:t> at loop</a:t>
            </a:r>
          </a:p>
          <a:p>
            <a:pPr>
              <a:buNone/>
            </a:pPr>
            <a:r>
              <a:rPr lang="en-US" dirty="0" smtClean="0"/>
              <a:t>       termination?</a:t>
            </a:r>
          </a:p>
          <a:p>
            <a:pPr>
              <a:buNone/>
            </a:pPr>
            <a:r>
              <a:rPr lang="en-US" dirty="0" smtClean="0"/>
              <a:t>  3. Should it be legal for the loop </a:t>
            </a:r>
            <a:r>
              <a:rPr lang="en-US" dirty="0" err="1" smtClean="0"/>
              <a:t>var</a:t>
            </a:r>
            <a:r>
              <a:rPr lang="en-US" dirty="0" smtClean="0"/>
              <a:t> or loop </a:t>
            </a:r>
          </a:p>
          <a:p>
            <a:pPr>
              <a:buNone/>
            </a:pPr>
            <a:r>
              <a:rPr lang="en-US" dirty="0" smtClean="0"/>
              <a:t>       parameters to be changed in the loop body, </a:t>
            </a:r>
          </a:p>
          <a:p>
            <a:pPr>
              <a:buNone/>
            </a:pPr>
            <a:r>
              <a:rPr lang="en-US" dirty="0" smtClean="0"/>
              <a:t>       and if so, does the change affect loop control?</a:t>
            </a:r>
          </a:p>
          <a:p>
            <a:pPr>
              <a:buNone/>
            </a:pPr>
            <a:r>
              <a:rPr lang="en-US" dirty="0" smtClean="0"/>
              <a:t>  4. Should the loop parameters be evaluated only once, or once for every iteration?</a:t>
            </a:r>
          </a:p>
          <a:p>
            <a:pPr>
              <a:buNone/>
            </a:pPr>
            <a:r>
              <a:rPr lang="en-US" dirty="0" smtClean="0"/>
              <a:t>The general form of C’s for statement is</a:t>
            </a:r>
          </a:p>
          <a:p>
            <a:pPr>
              <a:buNone/>
            </a:pPr>
            <a:r>
              <a:rPr lang="en-US" dirty="0" smtClean="0"/>
              <a:t>for (expression_1; expression_2; expression_3)</a:t>
            </a:r>
          </a:p>
          <a:p>
            <a:pPr>
              <a:buNone/>
            </a:pPr>
            <a:r>
              <a:rPr lang="en-US" dirty="0" smtClean="0"/>
              <a:t>	  loop body</a:t>
            </a:r>
          </a:p>
          <a:p>
            <a:pPr>
              <a:buNone/>
            </a:pPr>
            <a:r>
              <a:rPr lang="en-US" dirty="0" smtClean="0"/>
              <a:t>The loop body can be a single statement, a compound statement, or a null statement.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Unconditional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An unconditional branch statement transfers execution control to a specified location in the program.</a:t>
            </a:r>
          </a:p>
          <a:p>
            <a:pPr>
              <a:buNone/>
            </a:pPr>
            <a:r>
              <a:rPr lang="en-US" b="1" dirty="0" smtClean="0"/>
              <a:t>Problem:</a:t>
            </a:r>
            <a:r>
              <a:rPr lang="en-US" dirty="0" smtClean="0"/>
              <a:t> readability.</a:t>
            </a:r>
          </a:p>
          <a:p>
            <a:pPr>
              <a:buFontTx/>
              <a:buChar char="-"/>
            </a:pPr>
            <a:r>
              <a:rPr lang="en-US" dirty="0" smtClean="0"/>
              <a:t>Some languages do not have </a:t>
            </a:r>
            <a:r>
              <a:rPr lang="en-US" dirty="0" err="1" smtClean="0"/>
              <a:t>them:e.g</a:t>
            </a:r>
            <a:r>
              <a:rPr lang="en-US" dirty="0" smtClean="0"/>
              <a:t>.,  Modula-2 and Java</a:t>
            </a:r>
          </a:p>
          <a:p>
            <a:pPr>
              <a:buNone/>
            </a:pPr>
            <a:r>
              <a:rPr lang="en-US" dirty="0" smtClean="0"/>
              <a:t>e.g. </a:t>
            </a:r>
            <a:r>
              <a:rPr lang="en-US" dirty="0" err="1" smtClean="0"/>
              <a:t>goto</a:t>
            </a:r>
            <a:r>
              <a:rPr lang="en-US" dirty="0" smtClean="0"/>
              <a:t> statement.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Levels of Control Flow:</a:t>
            </a:r>
          </a:p>
          <a:p>
            <a:pPr>
              <a:buNone/>
            </a:pPr>
            <a:r>
              <a:rPr lang="en-US" dirty="0" smtClean="0"/>
              <a:t>1. Within expressions</a:t>
            </a:r>
          </a:p>
          <a:p>
            <a:pPr>
              <a:buNone/>
            </a:pPr>
            <a:r>
              <a:rPr lang="en-US" dirty="0" smtClean="0"/>
              <a:t>2. Among program units</a:t>
            </a:r>
          </a:p>
          <a:p>
            <a:pPr>
              <a:buNone/>
            </a:pPr>
            <a:r>
              <a:rPr lang="en-US" dirty="0" smtClean="0"/>
              <a:t>3. Among program statements.</a:t>
            </a:r>
          </a:p>
          <a:p>
            <a:pPr>
              <a:buNone/>
            </a:pPr>
            <a:r>
              <a:rPr lang="en-US" dirty="0" smtClean="0"/>
              <a:t>	A </a:t>
            </a:r>
            <a:r>
              <a:rPr lang="en-US" b="1" dirty="0" smtClean="0"/>
              <a:t>control structure </a:t>
            </a:r>
            <a:r>
              <a:rPr lang="en-US" dirty="0" smtClean="0"/>
              <a:t>is a control statement and the collection of statements whose execution it controls.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 </a:t>
            </a:r>
            <a:r>
              <a:rPr lang="en-US" b="1" dirty="0" smtClean="0"/>
              <a:t>selection statement </a:t>
            </a:r>
            <a:r>
              <a:rPr lang="en-US" dirty="0" smtClean="0"/>
              <a:t>provides the means of choosing between two or more execution paths in a program.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4400" b="1" dirty="0" smtClean="0"/>
              <a:t>Design Issues: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What is the form and type of the control expression?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What is the selectable segment form (single statement, statement sequence, compound statement)?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How should the meaning of nested selectors be specified?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Single-Way Examples</a:t>
            </a:r>
          </a:p>
          <a:p>
            <a:pPr>
              <a:buNone/>
            </a:pPr>
            <a:r>
              <a:rPr lang="en-US" dirty="0" smtClean="0"/>
              <a:t>FORTRAN IF:  IF (</a:t>
            </a:r>
            <a:r>
              <a:rPr lang="en-US" dirty="0" err="1" smtClean="0"/>
              <a:t>boolean_expr</a:t>
            </a:r>
            <a:r>
              <a:rPr lang="en-US" dirty="0" smtClean="0"/>
              <a:t>) statement</a:t>
            </a:r>
          </a:p>
          <a:p>
            <a:pPr>
              <a:buNone/>
            </a:pPr>
            <a:r>
              <a:rPr lang="en-US" dirty="0" smtClean="0"/>
              <a:t>Problem: can select only a single statement; to </a:t>
            </a:r>
          </a:p>
          <a:p>
            <a:pPr>
              <a:buNone/>
            </a:pPr>
            <a:r>
              <a:rPr lang="en-US" dirty="0" smtClean="0"/>
              <a:t>    select more, a </a:t>
            </a:r>
            <a:r>
              <a:rPr lang="en-US" dirty="0" err="1" smtClean="0"/>
              <a:t>goto</a:t>
            </a:r>
            <a:r>
              <a:rPr lang="en-US" dirty="0" smtClean="0"/>
              <a:t> must be used, as in the </a:t>
            </a:r>
          </a:p>
          <a:p>
            <a:pPr>
              <a:buNone/>
            </a:pPr>
            <a:r>
              <a:rPr lang="en-US" dirty="0" smtClean="0"/>
              <a:t>    following example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95800"/>
            <a:ext cx="8382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Two-Way Selection Statements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Although the two-way selection statements of contemporary imperative languages are quite similar, there are some variations in their designs. The general form of a two-way selector is as follows: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err="1" smtClean="0"/>
              <a:t>control_expression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then clause</a:t>
            </a:r>
          </a:p>
          <a:p>
            <a:pPr>
              <a:buNone/>
            </a:pPr>
            <a:r>
              <a:rPr lang="en-US" dirty="0" smtClean="0"/>
              <a:t>    else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Design Issues:</a:t>
            </a:r>
          </a:p>
          <a:p>
            <a:pPr>
              <a:buNone/>
            </a:pPr>
            <a:r>
              <a:rPr lang="en-US" dirty="0" smtClean="0"/>
              <a:t>The design issues for two-way selectors can be summarized as follows:</a:t>
            </a:r>
          </a:p>
          <a:p>
            <a:pPr>
              <a:buNone/>
            </a:pPr>
            <a:r>
              <a:rPr lang="en-US" dirty="0" smtClean="0"/>
              <a:t>•  What is the form and type of the expression that controls the selection?</a:t>
            </a:r>
          </a:p>
          <a:p>
            <a:pPr>
              <a:buNone/>
            </a:pPr>
            <a:r>
              <a:rPr lang="en-US" dirty="0" smtClean="0"/>
              <a:t>•  How are the then and else clauses specified?</a:t>
            </a:r>
          </a:p>
          <a:p>
            <a:pPr>
              <a:buNone/>
            </a:pPr>
            <a:r>
              <a:rPr lang="en-US" dirty="0" smtClean="0"/>
              <a:t>•  How should the meaning of nested selectors be specified?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Two-way Selector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ALGOL 60 if:  </a:t>
            </a:r>
          </a:p>
          <a:p>
            <a:pPr>
              <a:buNone/>
            </a:pPr>
            <a:r>
              <a:rPr lang="en-US" dirty="0" smtClean="0"/>
              <a:t>     if (</a:t>
            </a:r>
            <a:r>
              <a:rPr lang="en-US" dirty="0" err="1" smtClean="0"/>
              <a:t>boolean_expr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then statement  (the then clause)</a:t>
            </a:r>
          </a:p>
          <a:p>
            <a:pPr>
              <a:buNone/>
            </a:pPr>
            <a:r>
              <a:rPr lang="en-US" dirty="0" smtClean="0"/>
              <a:t>		else statement  (the else clause)</a:t>
            </a:r>
          </a:p>
          <a:p>
            <a:pPr>
              <a:buNone/>
            </a:pPr>
            <a:r>
              <a:rPr lang="en-US" dirty="0" smtClean="0"/>
              <a:t>   - The statements could be single or compound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Nesting Selectors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e.g. (Pascal)  if ... then</a:t>
            </a:r>
          </a:p>
          <a:p>
            <a:pPr>
              <a:buNone/>
            </a:pPr>
            <a:r>
              <a:rPr lang="en-US" dirty="0" smtClean="0"/>
              <a:t>                if ... then</a:t>
            </a:r>
          </a:p>
          <a:p>
            <a:pPr>
              <a:buNone/>
            </a:pPr>
            <a:r>
              <a:rPr lang="en-US" dirty="0" smtClean="0"/>
              <a:t>                 ...</a:t>
            </a:r>
          </a:p>
          <a:p>
            <a:pPr>
              <a:buNone/>
            </a:pPr>
            <a:r>
              <a:rPr lang="en-US" dirty="0" smtClean="0"/>
              <a:t>              else ...</a:t>
            </a:r>
          </a:p>
          <a:p>
            <a:pPr>
              <a:buNone/>
            </a:pPr>
            <a:r>
              <a:rPr lang="en-US" dirty="0" smtClean="0"/>
              <a:t> Which then gets the else?</a:t>
            </a:r>
          </a:p>
          <a:p>
            <a:pPr>
              <a:buNone/>
            </a:pPr>
            <a:r>
              <a:rPr lang="en-US" dirty="0" smtClean="0"/>
              <a:t>Pascal's rule: else goes with the nearest then.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Selector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In the functional languages ML, F#, and LISP, the selector is not a statement; it is an expression that results in a value. Therefore, it can appear anywhere any other expression can appear. Consider the following example selector written in F#:</a:t>
            </a:r>
          </a:p>
          <a:p>
            <a:pPr>
              <a:buNone/>
            </a:pPr>
            <a:r>
              <a:rPr lang="en-US" dirty="0" smtClean="0"/>
              <a:t>Let y =</a:t>
            </a:r>
          </a:p>
          <a:p>
            <a:pPr>
              <a:buNone/>
            </a:pPr>
            <a:r>
              <a:rPr lang="en-US" dirty="0" smtClean="0"/>
              <a:t>	if x &gt; 0 then x</a:t>
            </a:r>
          </a:p>
          <a:p>
            <a:pPr>
              <a:buNone/>
            </a:pPr>
            <a:r>
              <a:rPr lang="en-US" dirty="0" smtClean="0"/>
              <a:t>	else 2 * x;;</a:t>
            </a:r>
          </a:p>
          <a:p>
            <a:pPr>
              <a:buNone/>
            </a:pPr>
            <a:r>
              <a:rPr lang="en-US" dirty="0" smtClean="0"/>
              <a:t>This creates the name y and sets it to either </a:t>
            </a:r>
            <a:r>
              <a:rPr lang="en-US" dirty="0" err="1" smtClean="0"/>
              <a:t>xor</a:t>
            </a:r>
            <a:r>
              <a:rPr lang="en-US" dirty="0" smtClean="0"/>
              <a:t> 2 * x, depending on whether x is greater than zero.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489</Words>
  <Application>Microsoft Office PowerPoint</Application>
  <PresentationFormat>On-screen Show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Chapter 8</vt:lpstr>
      <vt:lpstr>Introduction</vt:lpstr>
      <vt:lpstr>Selection Statements</vt:lpstr>
      <vt:lpstr>Slide 4</vt:lpstr>
      <vt:lpstr>Two-Way Selection Statements</vt:lpstr>
      <vt:lpstr>Slide 6</vt:lpstr>
      <vt:lpstr>Two-way Selector Examples</vt:lpstr>
      <vt:lpstr>Nesting Selectors</vt:lpstr>
      <vt:lpstr>Selector Expressions</vt:lpstr>
      <vt:lpstr>Multiple-Selection Statements</vt:lpstr>
      <vt:lpstr>Design Issues</vt:lpstr>
      <vt:lpstr>Slide 12</vt:lpstr>
      <vt:lpstr>Iterative Statements</vt:lpstr>
      <vt:lpstr>Counter-Controlled Loops</vt:lpstr>
      <vt:lpstr>Slide 15</vt:lpstr>
      <vt:lpstr>Unconditional Branching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idrees</dc:creator>
  <cp:lastModifiedBy>idrees</cp:lastModifiedBy>
  <cp:revision>4</cp:revision>
  <dcterms:created xsi:type="dcterms:W3CDTF">2014-07-08T23:09:33Z</dcterms:created>
  <dcterms:modified xsi:type="dcterms:W3CDTF">2014-07-09T00:27:58Z</dcterms:modified>
</cp:coreProperties>
</file>