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7842F-8182-4469-943C-82BDFC8414D0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FCA23-6DB7-49F3-89DA-9CEF35F7F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Chapter 12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Support for Object oriented Programming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Smalltalk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Smalltalk is a pure OOP language</a:t>
            </a:r>
          </a:p>
          <a:p>
            <a:r>
              <a:rPr lang="en-US" dirty="0" smtClean="0"/>
              <a:t>Everything is an object</a:t>
            </a:r>
          </a:p>
          <a:p>
            <a:r>
              <a:rPr lang="en-US" dirty="0" smtClean="0"/>
              <a:t>All computation is through objects sending messages to objects</a:t>
            </a:r>
          </a:p>
          <a:p>
            <a:r>
              <a:rPr lang="en-US" dirty="0" smtClean="0"/>
              <a:t>It adopts none of the appearance of imperative languages.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The Smalltalk Environment</a:t>
            </a:r>
          </a:p>
          <a:p>
            <a:r>
              <a:rPr lang="en-US" dirty="0" smtClean="0"/>
              <a:t>The first complete GUI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Smalltalk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complete system for software development.</a:t>
            </a:r>
          </a:p>
          <a:p>
            <a:r>
              <a:rPr lang="en-US" dirty="0" smtClean="0"/>
              <a:t>All of the system source code is available to the user, who can modify it if he/she wants.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Introduction to Smalltalk: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Expressions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Four kinds: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Literals (numbers, strings, and keywords)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Variable names (all variables are references)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Message expressions.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Block expressions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Smalltalk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Message expressions</a:t>
            </a:r>
          </a:p>
          <a:p>
            <a:r>
              <a:rPr lang="en-US" dirty="0" smtClean="0"/>
              <a:t>Two parts: the receiver object and the message itself.</a:t>
            </a:r>
          </a:p>
          <a:p>
            <a:r>
              <a:rPr lang="en-US" dirty="0" smtClean="0"/>
              <a:t>The message part specifies the method and possibly some parameters.</a:t>
            </a:r>
          </a:p>
          <a:p>
            <a:r>
              <a:rPr lang="en-US" dirty="0" smtClean="0"/>
              <a:t>Replies to messages are objects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Messages can be of three forms: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Unary (no parameters)</a:t>
            </a:r>
          </a:p>
          <a:p>
            <a:pPr marL="514350" indent="-514350">
              <a:buNone/>
            </a:pPr>
            <a:r>
              <a:rPr lang="en-US" dirty="0" smtClean="0"/>
              <a:t>       e.g., </a:t>
            </a:r>
            <a:r>
              <a:rPr lang="en-US" dirty="0" err="1" smtClean="0"/>
              <a:t>myAngle</a:t>
            </a:r>
            <a:r>
              <a:rPr lang="en-US" dirty="0" smtClean="0"/>
              <a:t> sin</a:t>
            </a:r>
          </a:p>
          <a:p>
            <a:pPr marL="514350" indent="-514350">
              <a:buNone/>
            </a:pPr>
            <a:r>
              <a:rPr lang="en-US" dirty="0" smtClean="0"/>
              <a:t>    (sends a message to the sin method of the </a:t>
            </a:r>
            <a:r>
              <a:rPr lang="en-US" dirty="0" err="1" smtClean="0"/>
              <a:t>myAngle</a:t>
            </a:r>
            <a:r>
              <a:rPr lang="en-US" dirty="0" smtClean="0"/>
              <a:t> object).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Smalltalk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Binary (one parameter, an object)</a:t>
            </a:r>
          </a:p>
          <a:p>
            <a:pPr>
              <a:buNone/>
            </a:pPr>
            <a:r>
              <a:rPr lang="en-US" dirty="0" smtClean="0"/>
              <a:t>       e.g., 12 + 17</a:t>
            </a:r>
          </a:p>
          <a:p>
            <a:pPr>
              <a:buNone/>
            </a:pPr>
            <a:r>
              <a:rPr lang="en-US" dirty="0" smtClean="0"/>
              <a:t>        (sends the message “+ 17” to the object 12; the object parameter is “17” and the method is “+”)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Form:</a:t>
            </a:r>
          </a:p>
          <a:p>
            <a:pPr>
              <a:buNone/>
            </a:pPr>
            <a:r>
              <a:rPr lang="en-US" dirty="0" smtClean="0"/>
              <a:t>     name1 &lt;- name2</a:t>
            </a:r>
          </a:p>
          <a:p>
            <a:pPr>
              <a:buFontTx/>
              <a:buChar char="-"/>
            </a:pPr>
            <a:r>
              <a:rPr lang="en-US" dirty="0" smtClean="0"/>
              <a:t>It is simply a pointer assignment</a:t>
            </a:r>
          </a:p>
          <a:p>
            <a:pPr>
              <a:buFontTx/>
              <a:buChar char="-"/>
            </a:pPr>
            <a:r>
              <a:rPr lang="en-US" dirty="0" smtClean="0"/>
              <a:t>RHS can be a message expression</a:t>
            </a:r>
          </a:p>
          <a:p>
            <a:pPr>
              <a:buNone/>
            </a:pPr>
            <a:r>
              <a:rPr lang="en-US" dirty="0" smtClean="0"/>
              <a:t>  e.g., index &lt;- index + 1.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Large-Scale Features of Smalltalk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Type Checking and Polymorphism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All bindings of messages to methods is dynamic.</a:t>
            </a:r>
          </a:p>
          <a:p>
            <a:pPr>
              <a:buNone/>
            </a:pPr>
            <a:r>
              <a:rPr lang="en-US" dirty="0" smtClean="0"/>
              <a:t>	- The process is to search the object to which </a:t>
            </a:r>
          </a:p>
          <a:p>
            <a:pPr>
              <a:buNone/>
            </a:pPr>
            <a:r>
              <a:rPr lang="en-US" dirty="0" smtClean="0"/>
              <a:t>         the message is sent for the method; if not </a:t>
            </a:r>
          </a:p>
          <a:p>
            <a:pPr>
              <a:buNone/>
            </a:pPr>
            <a:r>
              <a:rPr lang="en-US" dirty="0" smtClean="0"/>
              <a:t>         found, search the </a:t>
            </a:r>
            <a:r>
              <a:rPr lang="en-US" dirty="0" err="1" smtClean="0"/>
              <a:t>superclass</a:t>
            </a:r>
            <a:r>
              <a:rPr lang="en-US" dirty="0" smtClean="0"/>
              <a:t>, etc.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Because all variables are </a:t>
            </a:r>
            <a:r>
              <a:rPr lang="en-US" dirty="0" err="1" smtClean="0"/>
              <a:t>typeless</a:t>
            </a:r>
            <a:r>
              <a:rPr lang="en-US" dirty="0" smtClean="0"/>
              <a:t>, methods are all polymorphic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Inheritance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All subclasses are subtypes (nothing can be hidden).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All inheritance is implementation inheritance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No multiple inheritance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Methods can be redefined, but the two are not related.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 dynamic binding of messages to methods in Smalltalk operates as follows: </a:t>
            </a:r>
            <a:endParaRPr lang="en-US" dirty="0" smtClean="0"/>
          </a:p>
          <a:p>
            <a:r>
              <a:rPr lang="en-US" dirty="0" smtClean="0"/>
              <a:t>A message to an object causes a search of the class to which the object belongs </a:t>
            </a:r>
            <a:r>
              <a:rPr lang="en-US" dirty="0" smtClean="0"/>
              <a:t>for </a:t>
            </a:r>
            <a:r>
              <a:rPr lang="en-US" dirty="0" smtClean="0"/>
              <a:t>a corresponding method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the search fails, it is continued in the </a:t>
            </a:r>
            <a:r>
              <a:rPr lang="en-US" dirty="0" err="1" smtClean="0"/>
              <a:t>superclass</a:t>
            </a:r>
            <a:r>
              <a:rPr lang="en-US" dirty="0" smtClean="0"/>
              <a:t> of that class, and so forth, up to the system class, Object, which has no </a:t>
            </a:r>
            <a:r>
              <a:rPr lang="en-US" dirty="0" err="1" smtClean="0"/>
              <a:t>superclass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Object is </a:t>
            </a:r>
            <a:r>
              <a:rPr lang="en-US" dirty="0" smtClean="0"/>
              <a:t>the root of the class derivation tree on which every class </a:t>
            </a:r>
            <a:r>
              <a:rPr lang="en-US" dirty="0" smtClean="0"/>
              <a:t>is </a:t>
            </a:r>
            <a:r>
              <a:rPr lang="en-US" dirty="0" smtClean="0"/>
              <a:t>a node.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 only type checking in Smalltalk is dynamic, and the only type error </a:t>
            </a:r>
            <a:r>
              <a:rPr lang="en-US" dirty="0" smtClean="0"/>
              <a:t>occurs </a:t>
            </a:r>
            <a:r>
              <a:rPr lang="en-US" dirty="0" smtClean="0"/>
              <a:t>when a message is sent to an object that has no matching method, either </a:t>
            </a:r>
            <a:r>
              <a:rPr lang="en-US" dirty="0" smtClean="0"/>
              <a:t>locally </a:t>
            </a:r>
            <a:r>
              <a:rPr lang="en-US" dirty="0" smtClean="0"/>
              <a:t>or through inheritance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Smalltalk variables are not typed; any name can be bound to any object. As </a:t>
            </a:r>
            <a:r>
              <a:rPr lang="en-US" dirty="0" smtClean="0"/>
              <a:t>a </a:t>
            </a:r>
            <a:r>
              <a:rPr lang="en-US" dirty="0" smtClean="0"/>
              <a:t>direct result, Smalltalk supports dynamic polymorphism.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in Smalltalk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Smalltalk is a small language, although the Smalltalk system is large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syntax of the language is simple and highly regular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the case of Smalltalk, that concept is that all </a:t>
            </a:r>
            <a:r>
              <a:rPr lang="en-US" dirty="0" smtClean="0"/>
              <a:t>programming </a:t>
            </a:r>
            <a:r>
              <a:rPr lang="en-US" dirty="0" smtClean="0"/>
              <a:t>can be done employing only a class hierarchy built using inheritance, objects, and message passing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Categories of languages that support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OOP support is added to an existing language.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C++ (also supports procedural and data-               oriented programming).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Ada</a:t>
            </a:r>
            <a:r>
              <a:rPr lang="en-US" dirty="0" smtClean="0"/>
              <a:t> 95 (also supports procedural and data-                    oriented programming)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Scheme (also supports functional programming)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2. Support OOP, but have the same appearance and use the basic structure of earlier imperative languages.</a:t>
            </a:r>
          </a:p>
          <a:p>
            <a:pPr algn="just"/>
            <a:r>
              <a:rPr lang="en-US" dirty="0" smtClean="0"/>
              <a:t>Eiffel (not based directly on any previous language).</a:t>
            </a:r>
          </a:p>
          <a:p>
            <a:pPr algn="just"/>
            <a:r>
              <a:rPr lang="en-US" dirty="0" smtClean="0"/>
              <a:t>Java (based on C++).</a:t>
            </a:r>
          </a:p>
          <a:p>
            <a:pPr algn="just">
              <a:buNone/>
            </a:pPr>
            <a:r>
              <a:rPr lang="en-US" dirty="0" smtClean="0"/>
              <a:t>3. Pure OOP languages</a:t>
            </a:r>
          </a:p>
          <a:p>
            <a:pPr algn="just"/>
            <a:r>
              <a:rPr lang="en-US" dirty="0" smtClean="0"/>
              <a:t>Smalltalk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Class instances are called objects</a:t>
            </a:r>
          </a:p>
          <a:p>
            <a:r>
              <a:rPr lang="en-US" dirty="0" smtClean="0"/>
              <a:t>A class that inherits is a derived class or a subclass.</a:t>
            </a:r>
          </a:p>
          <a:p>
            <a:r>
              <a:rPr lang="en-US" dirty="0" smtClean="0"/>
              <a:t>The class from which another class inherits is a parent class or </a:t>
            </a:r>
            <a:r>
              <a:rPr lang="en-US" dirty="0" err="1" smtClean="0"/>
              <a:t>superclass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Subprograms that define operations on objects are called methods.</a:t>
            </a:r>
          </a:p>
          <a:p>
            <a:r>
              <a:rPr lang="en-US" dirty="0" smtClean="0"/>
              <a:t>The entire collection of methods of an object is called its message protocol or message interface.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have two parts--a method name and the destination object.</a:t>
            </a:r>
          </a:p>
          <a:p>
            <a:r>
              <a:rPr lang="en-US" dirty="0" smtClean="0"/>
              <a:t>In the simplest case, a class inherits all of the entities of its parent.</a:t>
            </a:r>
          </a:p>
          <a:p>
            <a:r>
              <a:rPr lang="en-US" dirty="0" smtClean="0"/>
              <a:t>Inheritance can be complicated by access controls to encapsulated entities</a:t>
            </a:r>
          </a:p>
          <a:p>
            <a:pPr>
              <a:buNone/>
            </a:pPr>
            <a:r>
              <a:rPr lang="en-US" dirty="0" smtClean="0"/>
              <a:t>	- A class can hide entities from its subclasses.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A class can hide entities from its clients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Besides inheriting methods as is, a class can modify an inherited method: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The new one overrides the inherited one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The method in the parent is </a:t>
            </a:r>
            <a:r>
              <a:rPr lang="en-US" dirty="0" err="1" smtClean="0"/>
              <a:t>overriden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two kinds of variables in a class: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 Class variables - one/class.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Instance variables - one/object.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There are two kinds of methods in a class: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Class methods - messages to the class.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Instance methods - messages to objects.</a:t>
            </a:r>
          </a:p>
          <a:p>
            <a:pPr>
              <a:buNone/>
            </a:pPr>
            <a:r>
              <a:rPr lang="en-US" b="1" dirty="0" smtClean="0"/>
              <a:t>Single and Multiple Inheritance:</a:t>
            </a:r>
            <a:endParaRPr lang="en-US" dirty="0" smtClean="0"/>
          </a:p>
          <a:p>
            <a:r>
              <a:rPr lang="en-US" dirty="0" smtClean="0"/>
              <a:t>Does the language allow multiple inheritance ?</a:t>
            </a:r>
          </a:p>
          <a:p>
            <a:r>
              <a:rPr lang="en-US" dirty="0" smtClean="0"/>
              <a:t>The purpose of multiple inheritance is to allow a new class to inherit from two or more classes.</a:t>
            </a:r>
          </a:p>
          <a:p>
            <a:pPr algn="just"/>
            <a:r>
              <a:rPr lang="en-US" dirty="0" smtClean="0"/>
              <a:t>Ambiguity problem is further complicated when the two parent classes both define identically named methods and one or both of them must be overridden in the subclass.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Disadvantage of inheritance for reuse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Creates interdependencies among classes that complicate maintenance.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4000" b="1" dirty="0" smtClean="0"/>
              <a:t>Polymorphism in OOPLs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 smtClean="0"/>
              <a:t>A polymorphic variable can be defined in a class that is able to reference (or point to) objects of the class and objects of any of its descendants. </a:t>
            </a:r>
            <a:endParaRPr lang="en-US" sz="3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When a class hierarchy includes classes that override methods and such methods are called through a polymorphic variable, the binding to the correct method MUST be dynamic.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This polymorphism simplifies the addition of new methods.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 virtual class is one that includes at least one virtual method.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 virtual class cannot be instantiated.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812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Chapter 12</vt:lpstr>
      <vt:lpstr>Categories of languages that support OOP</vt:lpstr>
      <vt:lpstr>Slide 3</vt:lpstr>
      <vt:lpstr>Inheritance</vt:lpstr>
      <vt:lpstr>Inheritance</vt:lpstr>
      <vt:lpstr>Inheritance</vt:lpstr>
      <vt:lpstr>Inheritance</vt:lpstr>
      <vt:lpstr>Disadvantage of inheritance for reuse </vt:lpstr>
      <vt:lpstr>Polymorphism</vt:lpstr>
      <vt:lpstr>Overview of Smalltalk</vt:lpstr>
      <vt:lpstr>Overview of Smalltalk</vt:lpstr>
      <vt:lpstr>Overview of Smalltalk</vt:lpstr>
      <vt:lpstr>Overview of Smalltalk</vt:lpstr>
      <vt:lpstr>Assignments</vt:lpstr>
      <vt:lpstr>Large-Scale Features of Smalltalk</vt:lpstr>
      <vt:lpstr>Slide 16</vt:lpstr>
      <vt:lpstr>Dynamic Binding</vt:lpstr>
      <vt:lpstr>Slide 18</vt:lpstr>
      <vt:lpstr>Evaluation in Smalltalk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idrees</dc:creator>
  <cp:lastModifiedBy>idrees</cp:lastModifiedBy>
  <cp:revision>5</cp:revision>
  <dcterms:created xsi:type="dcterms:W3CDTF">2014-08-04T08:38:08Z</dcterms:created>
  <dcterms:modified xsi:type="dcterms:W3CDTF">2014-08-11T04:00:11Z</dcterms:modified>
</cp:coreProperties>
</file>